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6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handoutMasterIdLst>
    <p:handoutMasterId r:id="rId73"/>
  </p:handoutMasterIdLst>
  <p:sldIdLst>
    <p:sldId id="291" r:id="rId2"/>
    <p:sldId id="290" r:id="rId3"/>
    <p:sldId id="292" r:id="rId4"/>
    <p:sldId id="334" r:id="rId5"/>
    <p:sldId id="348" r:id="rId6"/>
    <p:sldId id="349" r:id="rId7"/>
    <p:sldId id="350" r:id="rId8"/>
    <p:sldId id="351" r:id="rId9"/>
    <p:sldId id="354" r:id="rId10"/>
    <p:sldId id="355" r:id="rId11"/>
    <p:sldId id="356" r:id="rId12"/>
    <p:sldId id="357" r:id="rId13"/>
    <p:sldId id="358" r:id="rId14"/>
    <p:sldId id="359" r:id="rId15"/>
    <p:sldId id="360" r:id="rId16"/>
    <p:sldId id="361" r:id="rId17"/>
    <p:sldId id="353"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294" r:id="rId31"/>
    <p:sldId id="293" r:id="rId32"/>
    <p:sldId id="295" r:id="rId33"/>
    <p:sldId id="296" r:id="rId34"/>
    <p:sldId id="297" r:id="rId35"/>
    <p:sldId id="298" r:id="rId36"/>
    <p:sldId id="299" r:id="rId37"/>
    <p:sldId id="300" r:id="rId38"/>
    <p:sldId id="301" r:id="rId39"/>
    <p:sldId id="303" r:id="rId40"/>
    <p:sldId id="304" r:id="rId41"/>
    <p:sldId id="305" r:id="rId42"/>
    <p:sldId id="306" r:id="rId43"/>
    <p:sldId id="307" r:id="rId44"/>
    <p:sldId id="302" r:id="rId45"/>
    <p:sldId id="308" r:id="rId46"/>
    <p:sldId id="309" r:id="rId47"/>
    <p:sldId id="314" r:id="rId48"/>
    <p:sldId id="310" r:id="rId49"/>
    <p:sldId id="312" r:id="rId50"/>
    <p:sldId id="311" r:id="rId51"/>
    <p:sldId id="313" r:id="rId52"/>
    <p:sldId id="315" r:id="rId53"/>
    <p:sldId id="316" r:id="rId54"/>
    <p:sldId id="317" r:id="rId55"/>
    <p:sldId id="318" r:id="rId56"/>
    <p:sldId id="323" r:id="rId57"/>
    <p:sldId id="324" r:id="rId58"/>
    <p:sldId id="325" r:id="rId59"/>
    <p:sldId id="326" r:id="rId60"/>
    <p:sldId id="327" r:id="rId61"/>
    <p:sldId id="328" r:id="rId62"/>
    <p:sldId id="329" r:id="rId63"/>
    <p:sldId id="331" r:id="rId64"/>
    <p:sldId id="332" r:id="rId65"/>
    <p:sldId id="319" r:id="rId66"/>
    <p:sldId id="320" r:id="rId67"/>
    <p:sldId id="321" r:id="rId68"/>
    <p:sldId id="322" r:id="rId69"/>
    <p:sldId id="330" r:id="rId70"/>
    <p:sldId id="333" r:id="rId7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91"/>
            <p14:sldId id="290"/>
            <p14:sldId id="292"/>
            <p14:sldId id="334"/>
            <p14:sldId id="348"/>
            <p14:sldId id="349"/>
            <p14:sldId id="350"/>
            <p14:sldId id="351"/>
            <p14:sldId id="354"/>
            <p14:sldId id="355"/>
            <p14:sldId id="356"/>
            <p14:sldId id="357"/>
            <p14:sldId id="358"/>
            <p14:sldId id="359"/>
            <p14:sldId id="360"/>
            <p14:sldId id="361"/>
            <p14:sldId id="353"/>
            <p14:sldId id="336"/>
            <p14:sldId id="337"/>
            <p14:sldId id="338"/>
            <p14:sldId id="339"/>
            <p14:sldId id="340"/>
            <p14:sldId id="341"/>
            <p14:sldId id="342"/>
            <p14:sldId id="343"/>
            <p14:sldId id="344"/>
            <p14:sldId id="345"/>
            <p14:sldId id="346"/>
            <p14:sldId id="347"/>
            <p14:sldId id="294"/>
            <p14:sldId id="293"/>
            <p14:sldId id="295"/>
            <p14:sldId id="296"/>
            <p14:sldId id="297"/>
            <p14:sldId id="298"/>
            <p14:sldId id="299"/>
            <p14:sldId id="300"/>
            <p14:sldId id="301"/>
            <p14:sldId id="303"/>
            <p14:sldId id="304"/>
            <p14:sldId id="305"/>
            <p14:sldId id="306"/>
            <p14:sldId id="307"/>
            <p14:sldId id="302"/>
            <p14:sldId id="308"/>
            <p14:sldId id="309"/>
            <p14:sldId id="314"/>
            <p14:sldId id="310"/>
            <p14:sldId id="312"/>
            <p14:sldId id="311"/>
            <p14:sldId id="313"/>
            <p14:sldId id="315"/>
            <p14:sldId id="316"/>
            <p14:sldId id="317"/>
            <p14:sldId id="318"/>
            <p14:sldId id="323"/>
            <p14:sldId id="324"/>
            <p14:sldId id="325"/>
            <p14:sldId id="326"/>
            <p14:sldId id="327"/>
            <p14:sldId id="328"/>
            <p14:sldId id="329"/>
            <p14:sldId id="331"/>
            <p14:sldId id="332"/>
            <p14:sldId id="319"/>
            <p14:sldId id="320"/>
            <p14:sldId id="321"/>
            <p14:sldId id="322"/>
            <p14:sldId id="330"/>
            <p14:sldId id="333"/>
          </p14:sldIdLst>
        </p14:section>
        <p14:section name="设计、平滑、添加注释、协作、操作说明搜索" id="{B9B51309-D148-4332-87C2-07BE32FBCA3B}">
          <p14:sldIdLst/>
        </p14:section>
        <p14:section name="了解详细信息"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FB6"/>
    <a:srgbClr val="D24726"/>
    <a:srgbClr val="404040"/>
    <a:srgbClr val="FF9B45"/>
    <a:srgbClr val="DD462F"/>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63" d="100"/>
          <a:sy n="63" d="100"/>
        </p:scale>
        <p:origin x="80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792"/>
    </p:cViewPr>
  </p:sorterViewPr>
  <p:notesViewPr>
    <p:cSldViewPr snapToGrid="0">
      <p:cViewPr varScale="1">
        <p:scale>
          <a:sx n="75" d="100"/>
          <a:sy n="75" d="100"/>
        </p:scale>
        <p:origin x="3610"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2022/8/2</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2022/8/2</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2022/8/2</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2022/8/2</a:t>
            </a:fld>
            <a:endParaRPr lang="zh-CN" altLang="en-US" noProof="0" dirty="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cod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37.gif"/><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3" Type="http://schemas.openxmlformats.org/officeDocument/2006/relationships/hyperlink" Target="https://www.bilibili.com/video/BV1Dr4y167jH/?spm_id_from=trigger_reload&amp;vd_source=d725c7189b43ec52e35cf0f59d3bdcc1"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Color_mode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580.png"/></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90.pn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alexjc/neural-enhance" TargetMode="External"/><Relationship Id="rId2" Type="http://schemas.openxmlformats.org/officeDocument/2006/relationships/hyperlink" Target="https://paperswithcode.com/task/image-super-resolution"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102.png"/><Relationship Id="rId4" Type="http://schemas.openxmlformats.org/officeDocument/2006/relationships/image" Target="../media/image740.png"/></Relationships>
</file>

<file path=ppt/slides/_rels/slide67.xml.rels><?xml version="1.0" encoding="UTF-8" standalone="yes"?>
<Relationships xmlns="http://schemas.openxmlformats.org/package/2006/relationships"><Relationship Id="rId3" Type="http://schemas.openxmlformats.org/officeDocument/2006/relationships/image" Target="../media/image790.png"/><Relationship Id="rId7" Type="http://schemas.openxmlformats.org/officeDocument/2006/relationships/image" Target="../media/image106.png"/><Relationship Id="rId2" Type="http://schemas.openxmlformats.org/officeDocument/2006/relationships/image" Target="../media/image78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800.png"/></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code"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63AD888-D53C-F6DF-EC0B-B908552EE126}"/>
              </a:ext>
            </a:extLst>
          </p:cNvPr>
          <p:cNvSpPr txBox="1">
            <a:spLocks/>
          </p:cNvSpPr>
          <p:nvPr/>
        </p:nvSpPr>
        <p:spPr>
          <a:xfrm>
            <a:off x="838200" y="1164324"/>
            <a:ext cx="10515600" cy="23876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50000"/>
              </a:lnSpc>
            </a:pPr>
            <a:r>
              <a:rPr lang="zh-CN" altLang="en-US" sz="4800" dirty="0">
                <a:solidFill>
                  <a:schemeClr val="bg1"/>
                </a:solidFill>
              </a:rPr>
              <a:t>数字图像的空间域处理</a:t>
            </a:r>
            <a:endParaRPr lang="en-US" altLang="zh-CN" sz="4800" dirty="0">
              <a:solidFill>
                <a:schemeClr val="bg1"/>
              </a:solidFill>
            </a:endParaRPr>
          </a:p>
          <a:p>
            <a:pPr>
              <a:lnSpc>
                <a:spcPct val="150000"/>
              </a:lnSpc>
            </a:pPr>
            <a:r>
              <a:rPr lang="zh-CN" altLang="en-US" dirty="0">
                <a:solidFill>
                  <a:schemeClr val="bg1"/>
                </a:solidFill>
              </a:rPr>
              <a:t>叶志鹏</a:t>
            </a:r>
            <a:endParaRPr lang="en-US" altLang="zh-CN" sz="4800" dirty="0">
              <a:solidFill>
                <a:schemeClr val="bg1"/>
              </a:solidFill>
            </a:endParaRPr>
          </a:p>
        </p:txBody>
      </p:sp>
    </p:spTree>
    <p:extLst>
      <p:ext uri="{BB962C8B-B14F-4D97-AF65-F5344CB8AC3E}">
        <p14:creationId xmlns:p14="http://schemas.microsoft.com/office/powerpoint/2010/main" val="149093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图像直方图归一化 </a:t>
            </a:r>
            <a:r>
              <a:rPr lang="en-US" altLang="zh-CN" dirty="0"/>
              <a:t>Normalized</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将灰度级像素个数 </a:t>
                </a:r>
                <a:r>
                  <a:rPr lang="en-US" altLang="zh-CN" sz="2000" dirty="0"/>
                  <a:t>-&gt; </a:t>
                </a:r>
                <a:r>
                  <a:rPr lang="zh-CN" altLang="en-US" sz="2000" dirty="0"/>
                  <a:t>灰度级像素的频率。</a:t>
                </a:r>
                <a:endParaRPr lang="en-US" altLang="zh-CN" sz="2000" dirty="0"/>
              </a:p>
              <a:p>
                <a:pPr marL="342900" indent="-342900">
                  <a:buFont typeface="Arial" panose="020B0604020202020204" pitchFamily="34" charset="0"/>
                  <a:buChar char="•"/>
                </a:pPr>
                <a:r>
                  <a:rPr lang="zh-CN" altLang="en-US" sz="2000" dirty="0"/>
                  <a:t>公式：</a:t>
                </a:r>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𝑛</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num>
                        <m:den>
                          <m:r>
                            <a:rPr lang="en-US" altLang="zh-CN" sz="2000" b="0" i="1" dirty="0" smtClean="0">
                              <a:latin typeface="Cambria Math" panose="02040503050406030204" pitchFamily="18" charset="0"/>
                            </a:rPr>
                            <m:t>𝑁</m:t>
                          </m:r>
                        </m:den>
                      </m:f>
                    </m:oMath>
                  </m:oMathPara>
                </a14:m>
                <a:endParaRPr lang="en-US" altLang="zh-CN" sz="2000" dirty="0"/>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𝑁</m:t>
                    </m:r>
                    <m:r>
                      <a:rPr lang="zh-CN" altLang="en-US" sz="2000" i="1">
                        <a:latin typeface="Cambria Math" panose="02040503050406030204" pitchFamily="18" charset="0"/>
                      </a:rPr>
                      <m:t>为</m:t>
                    </m:r>
                  </m:oMath>
                </a14:m>
                <a:r>
                  <a:rPr lang="zh-CN" altLang="en-US" sz="2000" dirty="0"/>
                  <a:t>所有像素的个数。当</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m:t>
                    </m:r>
                  </m:oMath>
                </a14:m>
                <a:r>
                  <a:rPr lang="en-US" altLang="zh-CN" sz="2000" dirty="0"/>
                  <a:t>, </a:t>
                </a:r>
                <a:r>
                  <a:rPr lang="zh-CN" altLang="en-US" sz="2000" dirty="0"/>
                  <a:t>频率图像将变成概率密度函数（</a:t>
                </a:r>
                <a:r>
                  <a:rPr lang="en-US" altLang="zh-CN" sz="2000" dirty="0"/>
                  <a:t>pdf</a:t>
                </a:r>
                <a:r>
                  <a:rPr lang="zh-CN" altLang="en-US" sz="2000" dirty="0"/>
                  <a:t>）。</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6B8F078-61AB-785F-B3BC-ECC3F2E3A0E9}"/>
              </a:ext>
            </a:extLst>
          </p:cNvPr>
          <p:cNvPicPr>
            <a:picLocks noChangeAspect="1"/>
          </p:cNvPicPr>
          <p:nvPr/>
        </p:nvPicPr>
        <p:blipFill>
          <a:blip r:embed="rId3"/>
          <a:stretch>
            <a:fillRect/>
          </a:stretch>
        </p:blipFill>
        <p:spPr>
          <a:xfrm>
            <a:off x="6853695" y="1529970"/>
            <a:ext cx="3117569" cy="2183384"/>
          </a:xfrm>
          <a:prstGeom prst="rect">
            <a:avLst/>
          </a:prstGeom>
        </p:spPr>
      </p:pic>
      <p:pic>
        <p:nvPicPr>
          <p:cNvPr id="5" name="图片 4">
            <a:extLst>
              <a:ext uri="{FF2B5EF4-FFF2-40B4-BE49-F238E27FC236}">
                <a16:creationId xmlns:a16="http://schemas.microsoft.com/office/drawing/2014/main" id="{2D3D2A47-AD58-F488-8EA8-17E988E35CD1}"/>
              </a:ext>
            </a:extLst>
          </p:cNvPr>
          <p:cNvPicPr>
            <a:picLocks noChangeAspect="1"/>
          </p:cNvPicPr>
          <p:nvPr/>
        </p:nvPicPr>
        <p:blipFill>
          <a:blip r:embed="rId4"/>
          <a:stretch>
            <a:fillRect/>
          </a:stretch>
        </p:blipFill>
        <p:spPr>
          <a:xfrm>
            <a:off x="6853696" y="4105404"/>
            <a:ext cx="3221400" cy="2304540"/>
          </a:xfrm>
          <a:prstGeom prst="rect">
            <a:avLst/>
          </a:prstGeom>
        </p:spPr>
      </p:pic>
    </p:spTree>
    <p:extLst>
      <p:ext uri="{BB962C8B-B14F-4D97-AF65-F5344CB8AC3E}">
        <p14:creationId xmlns:p14="http://schemas.microsoft.com/office/powerpoint/2010/main" val="243107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r>
              <a:rPr lang="en-US" altLang="zh-CN" dirty="0"/>
              <a:t>-</a:t>
            </a:r>
            <a:r>
              <a:rPr lang="zh-CN" altLang="en-US" dirty="0"/>
              <a:t>例题</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65753" cy="5137912"/>
          </a:xfrm>
        </p:spPr>
        <p:txBody>
          <a:bodyPr>
            <a:normAutofit/>
          </a:bodyPr>
          <a:lstStyle/>
          <a:p>
            <a:pPr marL="342900" indent="-342900">
              <a:buFont typeface="Arial" panose="020B0604020202020204" pitchFamily="34" charset="0"/>
              <a:buChar char="•"/>
            </a:pPr>
            <a:r>
              <a:rPr lang="zh-CN" altLang="en-US" sz="2000" dirty="0"/>
              <a:t>连线题：</a:t>
            </a:r>
            <a:endParaRPr lang="en-US" altLang="zh-CN" sz="2000" dirty="0"/>
          </a:p>
          <a:p>
            <a:pPr marL="342900" indent="-342900">
              <a:buFont typeface="Arial" panose="020B0604020202020204" pitchFamily="34" charset="0"/>
              <a:buChar char="•"/>
            </a:pPr>
            <a:r>
              <a:rPr lang="zh-CN" altLang="en-US" sz="2000" dirty="0"/>
              <a:t>欠曝图像（图像较暗）</a:t>
            </a:r>
            <a:endParaRPr lang="en-US" altLang="zh-CN" sz="2000" dirty="0"/>
          </a:p>
          <a:p>
            <a:pPr marL="342900" indent="-342900">
              <a:buFont typeface="Arial" panose="020B0604020202020204" pitchFamily="34" charset="0"/>
              <a:buChar char="•"/>
            </a:pPr>
            <a:r>
              <a:rPr lang="zh-CN" altLang="en-US" sz="2000" dirty="0"/>
              <a:t>过曝图像（图像较亮）</a:t>
            </a:r>
            <a:endParaRPr lang="en-US" altLang="zh-CN" sz="2000" dirty="0"/>
          </a:p>
          <a:p>
            <a:pPr marL="342900" indent="-342900">
              <a:buFont typeface="Arial" panose="020B0604020202020204" pitchFamily="34" charset="0"/>
              <a:buChar char="•"/>
            </a:pPr>
            <a:r>
              <a:rPr lang="zh-CN" altLang="en-US" sz="2000" dirty="0"/>
              <a:t>低对比度图像</a:t>
            </a:r>
            <a:endParaRPr lang="en-US" altLang="zh-CN" sz="2000" dirty="0"/>
          </a:p>
          <a:p>
            <a:pPr marL="342900" indent="-342900">
              <a:buFont typeface="Arial" panose="020B0604020202020204" pitchFamily="34" charset="0"/>
              <a:buChar char="•"/>
            </a:pPr>
            <a:r>
              <a:rPr lang="zh-CN" altLang="en-US" sz="2000" dirty="0"/>
              <a:t>高对比度图像</a:t>
            </a:r>
            <a:endParaRPr lang="en-US" altLang="zh-CN" sz="2000" dirty="0"/>
          </a:p>
        </p:txBody>
      </p:sp>
      <p:pic>
        <p:nvPicPr>
          <p:cNvPr id="5" name="图片 4">
            <a:extLst>
              <a:ext uri="{FF2B5EF4-FFF2-40B4-BE49-F238E27FC236}">
                <a16:creationId xmlns:a16="http://schemas.microsoft.com/office/drawing/2014/main" id="{7582E5F2-9D79-7253-D072-A2A475F2FDA3}"/>
              </a:ext>
            </a:extLst>
          </p:cNvPr>
          <p:cNvPicPr>
            <a:picLocks noChangeAspect="1"/>
          </p:cNvPicPr>
          <p:nvPr/>
        </p:nvPicPr>
        <p:blipFill>
          <a:blip r:embed="rId2"/>
          <a:stretch>
            <a:fillRect/>
          </a:stretch>
        </p:blipFill>
        <p:spPr>
          <a:xfrm>
            <a:off x="7040880" y="1435608"/>
            <a:ext cx="1487115" cy="2354072"/>
          </a:xfrm>
          <a:prstGeom prst="rect">
            <a:avLst/>
          </a:prstGeom>
        </p:spPr>
      </p:pic>
      <p:pic>
        <p:nvPicPr>
          <p:cNvPr id="8" name="图片 7">
            <a:extLst>
              <a:ext uri="{FF2B5EF4-FFF2-40B4-BE49-F238E27FC236}">
                <a16:creationId xmlns:a16="http://schemas.microsoft.com/office/drawing/2014/main" id="{D50C93C7-31F6-483C-D7D2-63812697F95E}"/>
              </a:ext>
            </a:extLst>
          </p:cNvPr>
          <p:cNvPicPr>
            <a:picLocks noChangeAspect="1"/>
          </p:cNvPicPr>
          <p:nvPr/>
        </p:nvPicPr>
        <p:blipFill>
          <a:blip r:embed="rId3"/>
          <a:stretch>
            <a:fillRect/>
          </a:stretch>
        </p:blipFill>
        <p:spPr>
          <a:xfrm>
            <a:off x="9831063" y="1435608"/>
            <a:ext cx="1488133" cy="2354072"/>
          </a:xfrm>
          <a:prstGeom prst="rect">
            <a:avLst/>
          </a:prstGeom>
        </p:spPr>
      </p:pic>
      <p:pic>
        <p:nvPicPr>
          <p:cNvPr id="11" name="图片 10">
            <a:extLst>
              <a:ext uri="{FF2B5EF4-FFF2-40B4-BE49-F238E27FC236}">
                <a16:creationId xmlns:a16="http://schemas.microsoft.com/office/drawing/2014/main" id="{408AD18A-8854-5ECD-234C-8F6D06438EFD}"/>
              </a:ext>
            </a:extLst>
          </p:cNvPr>
          <p:cNvPicPr>
            <a:picLocks noChangeAspect="1"/>
          </p:cNvPicPr>
          <p:nvPr/>
        </p:nvPicPr>
        <p:blipFill>
          <a:blip r:embed="rId4"/>
          <a:stretch>
            <a:fillRect/>
          </a:stretch>
        </p:blipFill>
        <p:spPr>
          <a:xfrm>
            <a:off x="7040880" y="3966827"/>
            <a:ext cx="1487115" cy="2443117"/>
          </a:xfrm>
          <a:prstGeom prst="rect">
            <a:avLst/>
          </a:prstGeom>
        </p:spPr>
      </p:pic>
      <p:pic>
        <p:nvPicPr>
          <p:cNvPr id="13" name="图片 12">
            <a:extLst>
              <a:ext uri="{FF2B5EF4-FFF2-40B4-BE49-F238E27FC236}">
                <a16:creationId xmlns:a16="http://schemas.microsoft.com/office/drawing/2014/main" id="{5B9C48C2-F463-9F29-FD1B-A0F3569FBD25}"/>
              </a:ext>
            </a:extLst>
          </p:cNvPr>
          <p:cNvPicPr>
            <a:picLocks noChangeAspect="1"/>
          </p:cNvPicPr>
          <p:nvPr/>
        </p:nvPicPr>
        <p:blipFill>
          <a:blip r:embed="rId5"/>
          <a:stretch>
            <a:fillRect/>
          </a:stretch>
        </p:blipFill>
        <p:spPr>
          <a:xfrm>
            <a:off x="9831063" y="4004564"/>
            <a:ext cx="1487114" cy="2407707"/>
          </a:xfrm>
          <a:prstGeom prst="rect">
            <a:avLst/>
          </a:prstGeom>
        </p:spPr>
      </p:pic>
      <p:sp>
        <p:nvSpPr>
          <p:cNvPr id="14" name="文本框 13">
            <a:extLst>
              <a:ext uri="{FF2B5EF4-FFF2-40B4-BE49-F238E27FC236}">
                <a16:creationId xmlns:a16="http://schemas.microsoft.com/office/drawing/2014/main" id="{B952F31E-6682-9DCE-67EB-880272344D8A}"/>
              </a:ext>
            </a:extLst>
          </p:cNvPr>
          <p:cNvSpPr txBox="1"/>
          <p:nvPr/>
        </p:nvSpPr>
        <p:spPr>
          <a:xfrm>
            <a:off x="6207760" y="2733040"/>
            <a:ext cx="301686" cy="369332"/>
          </a:xfrm>
          <a:prstGeom prst="rect">
            <a:avLst/>
          </a:prstGeom>
          <a:noFill/>
        </p:spPr>
        <p:txBody>
          <a:bodyPr wrap="none" rtlCol="0">
            <a:spAutoFit/>
          </a:bodyPr>
          <a:lstStyle/>
          <a:p>
            <a:r>
              <a:rPr lang="en-US" altLang="zh-CN" dirty="0"/>
              <a:t>a</a:t>
            </a:r>
            <a:endParaRPr lang="zh-CN" altLang="en-US" dirty="0"/>
          </a:p>
        </p:txBody>
      </p:sp>
      <p:sp>
        <p:nvSpPr>
          <p:cNvPr id="15" name="文本框 14">
            <a:extLst>
              <a:ext uri="{FF2B5EF4-FFF2-40B4-BE49-F238E27FC236}">
                <a16:creationId xmlns:a16="http://schemas.microsoft.com/office/drawing/2014/main" id="{58972FCC-32FB-AD86-4502-76651F7FB3A0}"/>
              </a:ext>
            </a:extLst>
          </p:cNvPr>
          <p:cNvSpPr txBox="1"/>
          <p:nvPr/>
        </p:nvSpPr>
        <p:spPr>
          <a:xfrm>
            <a:off x="9059429" y="2733040"/>
            <a:ext cx="320922" cy="369332"/>
          </a:xfrm>
          <a:prstGeom prst="rect">
            <a:avLst/>
          </a:prstGeom>
          <a:noFill/>
        </p:spPr>
        <p:txBody>
          <a:bodyPr wrap="non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FA8D1B1F-20E0-73C8-38C3-6628E8481A31}"/>
              </a:ext>
            </a:extLst>
          </p:cNvPr>
          <p:cNvSpPr txBox="1"/>
          <p:nvPr/>
        </p:nvSpPr>
        <p:spPr>
          <a:xfrm>
            <a:off x="6207760" y="5208417"/>
            <a:ext cx="292068" cy="369332"/>
          </a:xfrm>
          <a:prstGeom prst="rect">
            <a:avLst/>
          </a:prstGeom>
          <a:noFill/>
        </p:spPr>
        <p:txBody>
          <a:bodyPr wrap="none" rtlCol="0">
            <a:spAutoFit/>
          </a:bodyPr>
          <a:lstStyle/>
          <a:p>
            <a:r>
              <a:rPr lang="en-US" altLang="zh-CN" dirty="0"/>
              <a:t>c</a:t>
            </a:r>
            <a:endParaRPr lang="zh-CN" altLang="en-US" dirty="0"/>
          </a:p>
        </p:txBody>
      </p:sp>
      <p:sp>
        <p:nvSpPr>
          <p:cNvPr id="17" name="文本框 16">
            <a:extLst>
              <a:ext uri="{FF2B5EF4-FFF2-40B4-BE49-F238E27FC236}">
                <a16:creationId xmlns:a16="http://schemas.microsoft.com/office/drawing/2014/main" id="{5C6CEDDF-4184-DA8B-9A44-776F29819B16}"/>
              </a:ext>
            </a:extLst>
          </p:cNvPr>
          <p:cNvSpPr txBox="1"/>
          <p:nvPr/>
        </p:nvSpPr>
        <p:spPr>
          <a:xfrm>
            <a:off x="9059429" y="5208417"/>
            <a:ext cx="320922" cy="369332"/>
          </a:xfrm>
          <a:prstGeom prst="rect">
            <a:avLst/>
          </a:prstGeom>
          <a:noFill/>
        </p:spPr>
        <p:txBody>
          <a:bodyPr wrap="none" rtlCol="0">
            <a:spAutoFit/>
          </a:bodyPr>
          <a:lstStyle/>
          <a:p>
            <a:r>
              <a:rPr lang="en-US" altLang="zh-CN" dirty="0"/>
              <a:t>d</a:t>
            </a:r>
            <a:endParaRPr lang="zh-CN" altLang="en-US" dirty="0"/>
          </a:p>
        </p:txBody>
      </p:sp>
    </p:spTree>
    <p:extLst>
      <p:ext uri="{BB962C8B-B14F-4D97-AF65-F5344CB8AC3E}">
        <p14:creationId xmlns:p14="http://schemas.microsoft.com/office/powerpoint/2010/main" val="31179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分段线性变换函数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有没有办法通过函数变换，将对比度增强。（黑的地方更黑，白的地方更白，</a:t>
                </a:r>
                <a:r>
                  <a:rPr lang="zh-CN" altLang="en-US" sz="2000" dirty="0">
                    <a:solidFill>
                      <a:srgbClr val="FF0000"/>
                    </a:solidFill>
                  </a:rPr>
                  <a:t>中间部分需要拉伸，两端需要压缩</a:t>
                </a:r>
                <a:r>
                  <a:rPr lang="zh-CN" altLang="en-US" sz="2000" dirty="0"/>
                  <a:t>）</a:t>
                </a:r>
                <a:endParaRPr lang="en-US" altLang="zh-CN" sz="2000" dirty="0"/>
              </a:p>
              <a:p>
                <a:pPr marL="342900" indent="-342900">
                  <a:buFont typeface="Arial" panose="020B0604020202020204" pitchFamily="34" charset="0"/>
                  <a:buChar char="•"/>
                </a:pPr>
                <a:r>
                  <a:rPr lang="zh-CN" altLang="en-US" sz="2000" dirty="0"/>
                  <a:t>分段线性变换函数（对比度拉伸函数）</a:t>
                </a:r>
                <a:endParaRPr lang="en-US" altLang="zh-CN" sz="2000" dirty="0"/>
              </a:p>
              <a:p>
                <a:pPr marL="342900" indent="-342900">
                  <a:buFont typeface="Arial" panose="020B0604020202020204" pitchFamily="34" charset="0"/>
                  <a:buChar char="•"/>
                </a:pPr>
                <a:r>
                  <a:rPr lang="zh-CN" altLang="en-US" sz="2000" dirty="0"/>
                  <a:t>表达式：</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rPr>
                        <m:t>O</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e>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e>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num>
                                <m:den>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e>
                          </m:eqArr>
                        </m:e>
                      </m:d>
                    </m:oMath>
                  </m:oMathPara>
                </a14:m>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C4FCA40-C2B6-EB52-FC53-0DFE6075B411}"/>
              </a:ext>
            </a:extLst>
          </p:cNvPr>
          <p:cNvPicPr>
            <a:picLocks noChangeAspect="1"/>
          </p:cNvPicPr>
          <p:nvPr/>
        </p:nvPicPr>
        <p:blipFill>
          <a:blip r:embed="rId3"/>
          <a:stretch>
            <a:fillRect/>
          </a:stretch>
        </p:blipFill>
        <p:spPr>
          <a:xfrm>
            <a:off x="5230654" y="1435608"/>
            <a:ext cx="6363652" cy="2613264"/>
          </a:xfrm>
          <a:prstGeom prst="rect">
            <a:avLst/>
          </a:prstGeom>
        </p:spPr>
      </p:pic>
    </p:spTree>
    <p:extLst>
      <p:ext uri="{BB962C8B-B14F-4D97-AF65-F5344CB8AC3E}">
        <p14:creationId xmlns:p14="http://schemas.microsoft.com/office/powerpoint/2010/main" val="426534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直方图均衡化（</a:t>
            </a:r>
            <a:r>
              <a:rPr lang="en-US" altLang="zh-CN" dirty="0"/>
              <a:t>Histogram equalization</a:t>
            </a:r>
            <a:r>
              <a:rPr lang="zh-CN" altLang="en-US" dirty="0"/>
              <a:t>）</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直方图均衡化是一种</a:t>
                </a:r>
                <a:r>
                  <a:rPr lang="zh-CN" altLang="en-US" sz="2000" dirty="0">
                    <a:solidFill>
                      <a:srgbClr val="FF0000"/>
                    </a:solidFill>
                  </a:rPr>
                  <a:t>非线性</a:t>
                </a:r>
                <a:r>
                  <a:rPr lang="zh-CN" altLang="en-US" sz="2000" dirty="0"/>
                  <a:t>的灰度变换技术用来增强图像对比度的。</a:t>
                </a:r>
                <a:endParaRPr lang="en-US" altLang="zh-CN" sz="2000" dirty="0"/>
              </a:p>
              <a:p>
                <a:pPr marL="342900" indent="-342900">
                  <a:buFont typeface="Arial" panose="020B0604020202020204" pitchFamily="34" charset="0"/>
                  <a:buChar char="•"/>
                </a:pPr>
                <a:r>
                  <a:rPr lang="zh-CN" altLang="en-US" sz="2000" dirty="0"/>
                  <a:t>目标是找到一个灰度变换函数，让变换后的直方图尽可能展平，也就是尽可能达到处处“相等”的状态。</a:t>
                </a:r>
                <a:endParaRPr lang="en-US" altLang="zh-CN" sz="2000" dirty="0"/>
              </a:p>
              <a:p>
                <a:pPr marL="342900" indent="-342900">
                  <a:buFont typeface="Arial" panose="020B0604020202020204" pitchFamily="34" charset="0"/>
                  <a:buChar char="•"/>
                </a:pPr>
                <a:r>
                  <a:rPr lang="zh-CN" altLang="en-US" sz="2000" dirty="0"/>
                  <a:t>根据</a:t>
                </a:r>
                <a:r>
                  <a:rPr lang="zh-CN" altLang="en-US" sz="2000" dirty="0">
                    <a:highlight>
                      <a:srgbClr val="F8CFB6"/>
                    </a:highlight>
                  </a:rPr>
                  <a:t>信息熵</a:t>
                </a:r>
                <a:r>
                  <a:rPr lang="zh-CN" altLang="en-US" sz="2000" dirty="0"/>
                  <a:t>定理：</a:t>
                </a:r>
                <a:endParaRPr lang="en-US" altLang="zh-CN" sz="2000" dirty="0"/>
              </a:p>
              <a:p>
                <a:pPr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m:rPr>
                              <m:brk m:alnAt="23"/>
                            </m:rP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𝑙𝑜𝑔𝑝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m:oMathPara>
                </a14:m>
                <a:endParaRPr lang="en-US" altLang="zh-CN" sz="2000" b="0" dirty="0"/>
              </a:p>
              <a:p>
                <a:pPr lvl="1" indent="0">
                  <a:buNone/>
                </a:pPr>
                <a:r>
                  <a:rPr lang="zh-CN" altLang="en-US" sz="2000" b="0" dirty="0">
                    <a:solidFill>
                      <a:srgbClr val="FF0000"/>
                    </a:solidFill>
                  </a:rPr>
                  <a:t>当随机变量</a:t>
                </a:r>
                <a14:m>
                  <m:oMath xmlns:m="http://schemas.openxmlformats.org/officeDocument/2006/math">
                    <m:r>
                      <m:rPr>
                        <m:sty m:val="p"/>
                      </m:rPr>
                      <a:rPr lang="en-US" altLang="zh-CN" sz="2000" i="1" dirty="0">
                        <a:solidFill>
                          <a:srgbClr val="FF0000"/>
                        </a:solidFill>
                        <a:latin typeface="Cambria Math" panose="02040503050406030204" pitchFamily="18" charset="0"/>
                      </a:rPr>
                      <m:t>X</m:t>
                    </m:r>
                  </m:oMath>
                </a14:m>
                <a:r>
                  <a:rPr lang="zh-CN" altLang="en-US" sz="2000" b="0" dirty="0">
                    <a:solidFill>
                      <a:srgbClr val="FF0000"/>
                    </a:solidFill>
                  </a:rPr>
                  <a:t>服从均匀分布时，信息熵最大</a:t>
                </a:r>
                <a:r>
                  <a:rPr lang="zh-CN" altLang="en-US" sz="2000" b="0" dirty="0"/>
                  <a:t>。</a:t>
                </a:r>
                <a:endParaRPr lang="en-US" altLang="zh-CN" sz="2000" b="0" dirty="0"/>
              </a:p>
              <a:p>
                <a:pPr lvl="1" indent="0">
                  <a:buNone/>
                </a:pPr>
                <a:endParaRPr lang="en-US" altLang="zh-CN" sz="2000" dirty="0"/>
              </a:p>
              <a:p>
                <a:pPr lvl="1" indent="0">
                  <a:buNone/>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0EC243D-841E-9355-0CDE-E52FBABBB962}"/>
              </a:ext>
            </a:extLst>
          </p:cNvPr>
          <p:cNvPicPr>
            <a:picLocks noChangeAspect="1"/>
          </p:cNvPicPr>
          <p:nvPr/>
        </p:nvPicPr>
        <p:blipFill>
          <a:blip r:embed="rId3"/>
          <a:stretch>
            <a:fillRect/>
          </a:stretch>
        </p:blipFill>
        <p:spPr>
          <a:xfrm>
            <a:off x="6096000" y="1570144"/>
            <a:ext cx="5366246" cy="1746978"/>
          </a:xfrm>
          <a:prstGeom prst="rect">
            <a:avLst/>
          </a:prstGeom>
        </p:spPr>
      </p:pic>
      <p:pic>
        <p:nvPicPr>
          <p:cNvPr id="5122" name="Picture 2" descr="preview">
            <a:extLst>
              <a:ext uri="{FF2B5EF4-FFF2-40B4-BE49-F238E27FC236}">
                <a16:creationId xmlns:a16="http://schemas.microsoft.com/office/drawing/2014/main" id="{20B79313-4E99-163E-FB31-C5413B1F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63924"/>
            <a:ext cx="47625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041CC2B-183C-3105-7D4D-D459FBFDB426}"/>
              </a:ext>
            </a:extLst>
          </p:cNvPr>
          <p:cNvSpPr txBox="1"/>
          <p:nvPr/>
        </p:nvSpPr>
        <p:spPr>
          <a:xfrm>
            <a:off x="7284722" y="5449824"/>
            <a:ext cx="2072638" cy="382016"/>
          </a:xfrm>
          <a:prstGeom prst="rect">
            <a:avLst/>
          </a:prstGeom>
          <a:noFill/>
        </p:spPr>
        <p:txBody>
          <a:bodyPr wrap="square">
            <a:spAutoFit/>
          </a:bodyPr>
          <a:lstStyle/>
          <a:p>
            <a:r>
              <a:rPr lang="zh-CN" altLang="en-US" dirty="0"/>
              <a:t>Claude Shannon</a:t>
            </a:r>
          </a:p>
        </p:txBody>
      </p:sp>
    </p:spTree>
    <p:extLst>
      <p:ext uri="{BB962C8B-B14F-4D97-AF65-F5344CB8AC3E}">
        <p14:creationId xmlns:p14="http://schemas.microsoft.com/office/powerpoint/2010/main" val="351363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a:t>
            </a:r>
            <a:endParaRPr lang="en-US" altLang="zh-CN" sz="28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简化模型为连续型概率密度函数</a:t>
                </a:r>
                <a:endParaRPr lang="en-US" altLang="zh-CN" sz="2000" dirty="0"/>
              </a:p>
              <a:p>
                <a:pPr marL="342900" indent="-342900">
                  <a:buFont typeface="Arial" panose="020B0604020202020204" pitchFamily="34" charset="0"/>
                  <a:buChar char="•"/>
                </a:pPr>
                <a:r>
                  <a:rPr lang="zh-CN" altLang="en-US" sz="2000" dirty="0">
                    <a:solidFill>
                      <a:srgbClr val="FF0000"/>
                    </a:solidFill>
                  </a:rPr>
                  <a:t>显然变换前后的累积分布函数相等</a:t>
                </a:r>
                <a:r>
                  <a:rPr lang="zh-CN" altLang="en-US" sz="2000" dirty="0"/>
                  <a:t>，得：</a:t>
                </a:r>
                <a:endParaRPr lang="en-US" altLang="zh-CN" sz="2000" dirty="0"/>
              </a:p>
              <a:p>
                <a:pPr lvl="1" indent="0">
                  <a:buNone/>
                </a:pPr>
                <a14:m>
                  <m:oMathPara xmlns:m="http://schemas.openxmlformats.org/officeDocument/2006/math">
                    <m:oMathParaPr>
                      <m:jc m:val="centerGroup"/>
                    </m:oMathParaPr>
                    <m:oMath xmlns:m="http://schemas.openxmlformats.org/officeDocument/2006/math">
                      <m:nary>
                        <m:naryPr>
                          <m:limLoc m:val="undOvr"/>
                          <m:ctrlPr>
                            <a:rPr lang="en-US" altLang="zh-CN" sz="200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m:rPr>
                              <m:sty m:val="p"/>
                            </m:rPr>
                            <a:rPr lang="en-US" altLang="zh-CN" sz="2000" i="1">
                              <a:latin typeface="Cambria Math" panose="02040503050406030204" pitchFamily="18" charset="0"/>
                            </a:rPr>
                            <m:t>x</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𝑑𝑖</m:t>
                          </m:r>
                          <m:r>
                            <a:rPr lang="en-US" altLang="zh-CN" sz="2000" b="0" i="1" smtClean="0">
                              <a:latin typeface="Cambria Math" panose="02040503050406030204" pitchFamily="18" charset="0"/>
                            </a:rPr>
                            <m:t>=</m:t>
                          </m:r>
                          <m:nary>
                            <m:naryPr>
                              <m:limLoc m:val="undOvr"/>
                              <m:ctrlPr>
                                <a:rPr lang="en-US" altLang="zh-CN" sz="2000" b="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𝑦</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𝑜</m:t>
                                  </m:r>
                                </m:e>
                              </m:d>
                              <m:r>
                                <a:rPr lang="en-US" altLang="zh-CN" sz="2000" b="0" i="1" smtClean="0">
                                  <a:latin typeface="Cambria Math" panose="02040503050406030204" pitchFamily="18" charset="0"/>
                                </a:rPr>
                                <m:t>𝑑𝑜</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𝐶</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𝑦</m:t>
                          </m:r>
                        </m:e>
                      </m:nary>
                      <m:r>
                        <a:rPr lang="zh-CN" altLang="en-US" sz="2000" i="1">
                          <a:latin typeface="Cambria Math" panose="02040503050406030204" pitchFamily="18" charset="0"/>
                        </a:rPr>
                        <m:t>。</m:t>
                      </m:r>
                    </m:oMath>
                  </m:oMathPara>
                </a14:m>
                <a:endParaRPr lang="en-US" altLang="zh-CN" sz="2000" dirty="0"/>
              </a:p>
              <a:p>
                <a:pPr marL="342900" indent="-342900">
                  <a:buFont typeface="Arial" panose="020B0604020202020204" pitchFamily="34" charset="0"/>
                  <a:buChar char="•"/>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为灰度级别，</a:t>
                </a:r>
                <a:r>
                  <a:rPr lang="en-US" altLang="zh-CN" sz="2000" dirty="0"/>
                  <a:t>C=1</a:t>
                </a:r>
                <a:r>
                  <a:rPr lang="zh-CN" altLang="en-US" sz="2000" dirty="0"/>
                  <a:t>。</a:t>
                </a:r>
                <a:endParaRPr lang="en-US" altLang="zh-CN" sz="2000" dirty="0"/>
              </a:p>
              <a:p>
                <a:r>
                  <a:rPr lang="zh-CN" altLang="en-US" sz="2000" dirty="0"/>
                  <a:t>简化下：</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nary>
                        <m:naryPr>
                          <m:limLoc m:val="undOvr"/>
                          <m:ctrlPr>
                            <a:rPr lang="en-US" altLang="zh-CN" sz="2000" b="0" i="1" dirty="0" smtClean="0">
                              <a:latin typeface="Cambria Math" panose="02040503050406030204" pitchFamily="18" charset="0"/>
                            </a:rPr>
                          </m:ctrlPr>
                        </m:naryPr>
                        <m:sub>
                          <m:r>
                            <m:rPr>
                              <m:brk m:alnAt="24"/>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𝑥</m:t>
                          </m:r>
                        </m:sup>
                        <m:e>
                          <m:r>
                            <a:rPr lang="en-US" altLang="zh-CN" sz="2000" b="0" i="1" dirty="0" smtClean="0">
                              <a:latin typeface="Cambria Math" panose="02040503050406030204" pitchFamily="18" charset="0"/>
                            </a:rPr>
                            <m:t>𝑝𝑑𝑓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𝑑𝑖</m:t>
                          </m:r>
                        </m:e>
                      </m:nary>
                    </m:oMath>
                  </m:oMathPara>
                </a14:m>
                <a:endParaRPr lang="en-US" altLang="zh-CN" sz="2000" b="0" dirty="0"/>
              </a:p>
            </p:txBody>
          </p:sp>
        </mc:Choice>
        <mc:Fallback>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833"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F1A3CE3-D4D4-64B7-76A0-2201BC784DBE}"/>
              </a:ext>
            </a:extLst>
          </p:cNvPr>
          <p:cNvPicPr>
            <a:picLocks noChangeAspect="1"/>
          </p:cNvPicPr>
          <p:nvPr/>
        </p:nvPicPr>
        <p:blipFill>
          <a:blip r:embed="rId3"/>
          <a:stretch>
            <a:fillRect/>
          </a:stretch>
        </p:blipFill>
        <p:spPr>
          <a:xfrm>
            <a:off x="5229040" y="1435608"/>
            <a:ext cx="6093962" cy="2404110"/>
          </a:xfrm>
          <a:prstGeom prst="rect">
            <a:avLst/>
          </a:prstGeom>
        </p:spPr>
      </p:pic>
    </p:spTree>
    <p:extLst>
      <p:ext uri="{BB962C8B-B14F-4D97-AF65-F5344CB8AC3E}">
        <p14:creationId xmlns:p14="http://schemas.microsoft.com/office/powerpoint/2010/main" val="127116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直方图均衡化推导与工程化</a:t>
            </a:r>
            <a:endParaRPr lang="en-US" altLang="zh-CN" sz="28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10979913" cy="5178552"/>
              </a:xfrm>
            </p:spPr>
            <p:txBody>
              <a:bodyPr>
                <a:normAutofit fontScale="85000" lnSpcReduction="10000"/>
              </a:bodyPr>
              <a:lstStyle/>
              <a:p>
                <a:pPr marL="342900" indent="-342900">
                  <a:spcBef>
                    <a:spcPts val="0"/>
                  </a:spcBef>
                  <a:spcAft>
                    <a:spcPts val="0"/>
                  </a:spcAft>
                  <a:buFont typeface="Arial" panose="020B0604020202020204" pitchFamily="34" charset="0"/>
                  <a:buChar char="•"/>
                </a:pPr>
                <a:r>
                  <a:rPr lang="zh-CN" altLang="en-US" sz="2000" i="1" dirty="0">
                    <a:latin typeface="Cambria Math" panose="02040503050406030204" pitchFamily="18" charset="0"/>
                  </a:rPr>
                  <a:t>数学理论：</a:t>
                </a:r>
                <a:endParaRPr lang="en-US" altLang="zh-CN" sz="2000" i="1" dirty="0">
                  <a:latin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i="1" dirty="0">
                          <a:latin typeface="Cambria Math" panose="02040503050406030204" pitchFamily="18" charset="0"/>
                        </a:rPr>
                        <m:t>=</m:t>
                      </m:r>
                      <m:r>
                        <a:rPr lang="en-US" altLang="zh-CN" sz="2000" i="1" dirty="0">
                          <a:latin typeface="Cambria Math" panose="02040503050406030204" pitchFamily="18" charset="0"/>
                        </a:rPr>
                        <m:t>𝑁</m:t>
                      </m:r>
                      <m:nary>
                        <m:naryPr>
                          <m:limLoc m:val="undOvr"/>
                          <m:ctrlPr>
                            <a:rPr lang="en-US" altLang="zh-CN" sz="2000" i="1" dirty="0">
                              <a:latin typeface="Cambria Math" panose="02040503050406030204" pitchFamily="18" charset="0"/>
                            </a:rPr>
                          </m:ctrlPr>
                        </m:naryPr>
                        <m:sub>
                          <m:r>
                            <m:rPr>
                              <m:brk m:alnAt="24"/>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𝑥</m:t>
                          </m:r>
                        </m:sup>
                        <m:e>
                          <m:r>
                            <a:rPr lang="en-US" altLang="zh-CN" sz="2000" i="1" dirty="0">
                              <a:latin typeface="Cambria Math" panose="02040503050406030204" pitchFamily="18" charset="0"/>
                            </a:rPr>
                            <m:t>𝑝𝑑𝑓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𝑖</m:t>
                              </m:r>
                            </m:e>
                          </m:d>
                          <m:r>
                            <a:rPr lang="en-US" altLang="zh-CN" sz="2000" i="1" dirty="0">
                              <a:latin typeface="Cambria Math" panose="02040503050406030204" pitchFamily="18" charset="0"/>
                            </a:rPr>
                            <m:t>𝑑𝑖</m:t>
                          </m:r>
                        </m:e>
                      </m:nary>
                    </m:oMath>
                  </m:oMathPara>
                </a14:m>
                <a:endParaRPr lang="en-US" altLang="zh-CN" sz="2000" dirty="0"/>
              </a:p>
              <a:p>
                <a:pPr>
                  <a:spcBef>
                    <a:spcPts val="0"/>
                  </a:spcBef>
                  <a:spcAft>
                    <a:spcPts val="0"/>
                  </a:spcAft>
                </a:pPr>
                <a:endParaRPr lang="en-US" altLang="zh-CN" sz="2000" b="0" dirty="0"/>
              </a:p>
              <a:p>
                <a:pPr>
                  <a:spcBef>
                    <a:spcPts val="0"/>
                  </a:spcBef>
                  <a:spcAft>
                    <a:spcPts val="0"/>
                  </a:spcAft>
                </a:pPr>
                <a14:m>
                  <m:oMath xmlns:m="http://schemas.openxmlformats.org/officeDocument/2006/math">
                    <m:r>
                      <a:rPr lang="en-US" altLang="zh-CN" sz="2000" b="0" i="1" smtClean="0">
                        <a:latin typeface="Cambria Math" panose="02040503050406030204" pitchFamily="18" charset="0"/>
                      </a:rPr>
                      <m:t>𝐶</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N</m:t>
                    </m:r>
                  </m:oMath>
                </a14:m>
                <a:r>
                  <a:rPr lang="zh-CN" altLang="en-US" sz="2000" dirty="0"/>
                  <a:t>分别为总像素个数与灰度级别。</a:t>
                </a:r>
                <a:endParaRPr lang="en-US" altLang="zh-CN" sz="2000" b="0" dirty="0"/>
              </a:p>
              <a:p>
                <a:pPr marL="342900" indent="-342900">
                  <a:spcBef>
                    <a:spcPts val="0"/>
                  </a:spcBef>
                  <a:spcAft>
                    <a:spcPts val="0"/>
                  </a:spcAft>
                  <a:buFont typeface="Arial" panose="020B0604020202020204" pitchFamily="34" charset="0"/>
                  <a:buChar char="•"/>
                </a:pPr>
                <a:r>
                  <a:rPr lang="zh-CN" altLang="en-US" sz="2000" b="0" dirty="0"/>
                  <a:t>工程化：</a:t>
                </a:r>
                <a:endParaRPr lang="en-US" altLang="zh-CN" sz="2000" b="0" dirty="0"/>
              </a:p>
              <a:p>
                <a:pPr>
                  <a:spcBef>
                    <a:spcPts val="0"/>
                  </a:spcBef>
                  <a:spcAft>
                    <a:spcPts val="0"/>
                  </a:spcAft>
                </a:pPr>
                <a:r>
                  <a:rPr lang="zh-CN" altLang="en-US" sz="2000" dirty="0"/>
                  <a:t>图像处理领域，因为我们</a:t>
                </a:r>
                <a:r>
                  <a:rPr lang="zh-CN" altLang="en-US" sz="2000" dirty="0">
                    <a:solidFill>
                      <a:srgbClr val="FF0000"/>
                    </a:solidFill>
                  </a:rPr>
                  <a:t>要求灰度变换函数而不是概率密度函数</a:t>
                </a:r>
                <a:r>
                  <a:rPr lang="zh-CN" altLang="en-US" sz="2000" dirty="0"/>
                  <a:t>，所以要乘以</a:t>
                </a:r>
                <a:r>
                  <a:rPr lang="en-US" altLang="zh-CN" sz="2000" dirty="0"/>
                  <a:t>C</a:t>
                </a:r>
                <a:r>
                  <a:rPr lang="zh-CN" altLang="en-US" sz="2000" dirty="0"/>
                  <a:t>。灰度级通常表示为</a:t>
                </a:r>
                <a:r>
                  <a:rPr lang="en-US" altLang="zh-CN" sz="2000" dirty="0"/>
                  <a:t>[0, L-1]</a:t>
                </a:r>
                <a:r>
                  <a:rPr lang="zh-CN" altLang="en-US" sz="2000" dirty="0"/>
                  <a:t>，</a:t>
                </a:r>
                <a:r>
                  <a:rPr lang="en-US" altLang="zh-CN" sz="2000" dirty="0"/>
                  <a:t>p(</a:t>
                </a:r>
                <a:r>
                  <a:rPr lang="en-US" altLang="zh-CN" sz="2000" dirty="0" err="1"/>
                  <a:t>i</a:t>
                </a:r>
                <a:r>
                  <a:rPr lang="en-US" altLang="zh-CN" sz="2000" dirty="0"/>
                  <a:t>)</a:t>
                </a:r>
                <a:r>
                  <a:rPr lang="zh-CN" altLang="en-US" sz="2000" dirty="0"/>
                  <a:t>又可表示为</a:t>
                </a:r>
                <a14:m>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n</m:t>
                            </m:r>
                          </m:e>
                          <m:sub>
                            <m:r>
                              <a:rPr lang="en-US" altLang="zh-CN" sz="2000" b="0" i="1" smtClean="0">
                                <a:latin typeface="Cambria Math" panose="02040503050406030204" pitchFamily="18" charset="0"/>
                              </a:rPr>
                              <m:t>𝑖</m:t>
                            </m:r>
                          </m:sub>
                        </m:sSub>
                      </m:num>
                      <m:den>
                        <m:r>
                          <a:rPr lang="en-US" altLang="zh-CN" sz="2000" b="0" i="1" smtClean="0">
                            <a:latin typeface="Cambria Math" panose="02040503050406030204" pitchFamily="18" charset="0"/>
                          </a:rPr>
                          <m:t>𝑀𝑁</m:t>
                        </m:r>
                      </m:den>
                    </m:f>
                  </m:oMath>
                </a14:m>
                <a:r>
                  <a:rPr lang="en-US" altLang="zh-CN" sz="2000" dirty="0"/>
                  <a:t> </a:t>
                </a:r>
                <a:r>
                  <a:rPr lang="zh-CN" altLang="en-US" sz="2000" dirty="0"/>
                  <a:t>。总像素个数可由图像得长宽像素得到即</a:t>
                </a:r>
                <a:r>
                  <a:rPr lang="en-US" altLang="zh-CN" sz="2000" dirty="0"/>
                  <a:t>M*N</a:t>
                </a:r>
                <a:r>
                  <a:rPr lang="zh-CN" altLang="en-US" sz="2000" dirty="0"/>
                  <a:t>。</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oMath>
                </a14:m>
                <a:r>
                  <a:rPr lang="zh-CN" altLang="en-US" sz="2000" dirty="0"/>
                  <a:t> 表示 </a:t>
                </a:r>
                <a14:m>
                  <m:oMath xmlns:m="http://schemas.openxmlformats.org/officeDocument/2006/math">
                    <m:r>
                      <m:rPr>
                        <m:sty m:val="p"/>
                      </m:rPr>
                      <a:rPr lang="en-US" altLang="zh-CN" sz="2000" i="1" dirty="0" smtClean="0">
                        <a:latin typeface="Cambria Math" panose="02040503050406030204" pitchFamily="18" charset="0"/>
                      </a:rPr>
                      <m:t>I</m:t>
                    </m:r>
                  </m:oMath>
                </a14:m>
                <a:r>
                  <a:rPr lang="zh-CN" altLang="en-US" sz="2000" dirty="0"/>
                  <a:t> 灰度对应的像素个数，进一步可得到：</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b="0" i="1" dirty="0">
                              <a:latin typeface="Cambria Math" panose="02040503050406030204" pitchFamily="18" charset="0"/>
                            </a:rPr>
                            <m:t>y</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𝐿</m:t>
                      </m:r>
                      <m:r>
                        <a:rPr lang="en-US" altLang="zh-CN" sz="2000" i="1" dirty="0">
                          <a:latin typeface="Cambria Math" panose="02040503050406030204" pitchFamily="18" charset="0"/>
                        </a:rPr>
                        <m:t>−1)</m:t>
                      </m:r>
                      <m:nary>
                        <m:naryPr>
                          <m:chr m:val="∑"/>
                          <m:ctrlPr>
                            <a:rPr lang="en-US" altLang="zh-CN" sz="2000" i="1" dirty="0">
                              <a:latin typeface="Cambria Math" panose="02040503050406030204" pitchFamily="18" charset="0"/>
                            </a:rPr>
                          </m:ctrlPr>
                        </m:naryPr>
                        <m:sub>
                          <m:r>
                            <m:rPr>
                              <m:sty m:val="p"/>
                              <m:brk m:alnAt="23"/>
                            </m:rPr>
                            <a:rPr lang="en-US" altLang="zh-CN" sz="2000" i="1" dirty="0">
                              <a:latin typeface="Cambria Math" panose="02040503050406030204" pitchFamily="18" charset="0"/>
                            </a:rPr>
                            <m:t>i</m:t>
                          </m:r>
                          <m:r>
                            <a:rPr lang="en-US" altLang="zh-CN" sz="2000" i="1" dirty="0">
                              <a:latin typeface="Cambria Math" panose="02040503050406030204" pitchFamily="18" charset="0"/>
                            </a:rPr>
                            <m:t>=</m:t>
                          </m:r>
                          <m:r>
                            <m:rPr>
                              <m:brk m:alnAt="23"/>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𝑘</m:t>
                          </m:r>
                        </m:sup>
                        <m:e>
                          <m:r>
                            <a:rPr lang="en-US" altLang="zh-CN" sz="2000" i="1" dirty="0">
                              <a:latin typeface="Cambria Math" panose="02040503050406030204" pitchFamily="18" charset="0"/>
                            </a:rPr>
                            <m:t>𝑝</m:t>
                          </m:r>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e>
                      </m:nary>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𝑀</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den>
                      </m:f>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m:rPr>
                              <m:brk m:alnAt="23"/>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𝑘</m:t>
                          </m:r>
                        </m:sup>
                        <m:e>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𝑖</m:t>
                              </m:r>
                            </m:sub>
                          </m:sSub>
                        </m:e>
                      </m:nary>
                    </m:oMath>
                  </m:oMathPara>
                </a14:m>
                <a:endParaRPr lang="en-US" altLang="zh-CN" sz="2000" b="0" dirty="0"/>
              </a:p>
              <a:p>
                <a:pPr>
                  <a:spcBef>
                    <a:spcPts val="0"/>
                  </a:spcBef>
                  <a:spcAft>
                    <a:spcPts val="0"/>
                  </a:spcAft>
                </a:pPr>
                <a:endParaRPr lang="en-US" altLang="zh-CN" sz="2000" b="0" dirty="0"/>
              </a:p>
            </p:txBody>
          </p:sp>
        </mc:Choice>
        <mc:Fallback>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10979913" cy="5178552"/>
              </a:xfrm>
              <a:blipFill>
                <a:blip r:embed="rId2"/>
                <a:stretch>
                  <a:fillRect l="-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79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直方图均衡化例题</a:t>
            </a:r>
            <a:endParaRPr lang="en-US" altLang="zh-CN" sz="2800" dirty="0"/>
          </a:p>
        </p:txBody>
      </p:sp>
      <p:sp>
        <p:nvSpPr>
          <p:cNvPr id="9" name="内容占位符 2">
            <a:extLst>
              <a:ext uri="{FF2B5EF4-FFF2-40B4-BE49-F238E27FC236}">
                <a16:creationId xmlns:a16="http://schemas.microsoft.com/office/drawing/2014/main" id="{2395A86F-F7F0-2A9D-22D6-6F4B2D5A8810}"/>
              </a:ext>
            </a:extLst>
          </p:cNvPr>
          <p:cNvSpPr txBox="1">
            <a:spLocks/>
          </p:cNvSpPr>
          <p:nvPr/>
        </p:nvSpPr>
        <p:spPr>
          <a:xfrm>
            <a:off x="5229040" y="4187190"/>
            <a:ext cx="4704080" cy="206248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ar-AE" altLang="zh-CN" sz="2000" dirty="0"/>
          </a:p>
        </p:txBody>
      </p:sp>
      <p:pic>
        <p:nvPicPr>
          <p:cNvPr id="8" name="图片 7">
            <a:extLst>
              <a:ext uri="{FF2B5EF4-FFF2-40B4-BE49-F238E27FC236}">
                <a16:creationId xmlns:a16="http://schemas.microsoft.com/office/drawing/2014/main" id="{55C47380-59B3-D99F-7672-D959EF925EF7}"/>
              </a:ext>
            </a:extLst>
          </p:cNvPr>
          <p:cNvPicPr>
            <a:picLocks noChangeAspect="1"/>
          </p:cNvPicPr>
          <p:nvPr/>
        </p:nvPicPr>
        <p:blipFill>
          <a:blip r:embed="rId2"/>
          <a:stretch>
            <a:fillRect/>
          </a:stretch>
        </p:blipFill>
        <p:spPr>
          <a:xfrm>
            <a:off x="1236186" y="1451346"/>
            <a:ext cx="9719627" cy="4216509"/>
          </a:xfrm>
          <a:prstGeom prst="rect">
            <a:avLst/>
          </a:prstGeom>
        </p:spPr>
      </p:pic>
      <p:sp>
        <p:nvSpPr>
          <p:cNvPr id="10" name="文本框 9">
            <a:extLst>
              <a:ext uri="{FF2B5EF4-FFF2-40B4-BE49-F238E27FC236}">
                <a16:creationId xmlns:a16="http://schemas.microsoft.com/office/drawing/2014/main" id="{A60DA66E-EEA1-6614-AA4E-B6771CBCEDDB}"/>
              </a:ext>
            </a:extLst>
          </p:cNvPr>
          <p:cNvSpPr txBox="1"/>
          <p:nvPr/>
        </p:nvSpPr>
        <p:spPr>
          <a:xfrm>
            <a:off x="4315941" y="5774096"/>
            <a:ext cx="2723823" cy="369332"/>
          </a:xfrm>
          <a:prstGeom prst="rect">
            <a:avLst/>
          </a:prstGeom>
          <a:noFill/>
        </p:spPr>
        <p:txBody>
          <a:bodyPr wrap="none" rtlCol="0">
            <a:spAutoFit/>
          </a:bodyPr>
          <a:lstStyle/>
          <a:p>
            <a:r>
              <a:rPr lang="zh-CN" altLang="en-US" dirty="0"/>
              <a:t>往年常考题（四舍五入）</a:t>
            </a:r>
          </a:p>
        </p:txBody>
      </p:sp>
    </p:spTree>
    <p:extLst>
      <p:ext uri="{BB962C8B-B14F-4D97-AF65-F5344CB8AC3E}">
        <p14:creationId xmlns:p14="http://schemas.microsoft.com/office/powerpoint/2010/main" val="83399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图像反转</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图像反转变换，可得到灰度级范围为</a:t>
                </a:r>
                <a14:m>
                  <m:oMath xmlns:m="http://schemas.openxmlformats.org/officeDocument/2006/math">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−1]</m:t>
                    </m:r>
                  </m:oMath>
                </a14:m>
                <a:r>
                  <a:rPr lang="en-US" altLang="zh-CN" sz="2000" dirty="0"/>
                  <a:t> </a:t>
                </a:r>
                <a:r>
                  <a:rPr lang="zh-CN" altLang="en-US" sz="2000" dirty="0"/>
                  <a:t>的一幅图像的反转图像，该反转图像由下式给出：</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𝑟</m:t>
                      </m:r>
                    </m:oMath>
                  </m:oMathPara>
                </a14:m>
                <a:endParaRPr lang="en-US" altLang="zh-CN" sz="2000" dirty="0"/>
              </a:p>
              <a:p>
                <a:pPr marL="342900" indent="-342900">
                  <a:buFont typeface="Arial" panose="020B0604020202020204" pitchFamily="34" charset="0"/>
                  <a:buChar char="•"/>
                </a:pPr>
                <a:r>
                  <a:rPr lang="zh-CN" altLang="en-US" sz="2000" dirty="0"/>
                  <a:t>右图显示了一个例子，原图像是一幅乳房</a:t>
                </a:r>
                <a:r>
                  <a:rPr lang="en-US" altLang="zh-CN" sz="2000" dirty="0"/>
                  <a:t>X</a:t>
                </a:r>
                <a:r>
                  <a:rPr lang="zh-CN" altLang="en-US" sz="2000" dirty="0"/>
                  <a:t>射线照片，其中有一小块病变。</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6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B8F214-558F-9C4C-885B-1ABA573ADD3C}"/>
              </a:ext>
            </a:extLst>
          </p:cNvPr>
          <p:cNvPicPr>
            <a:picLocks noChangeAspect="1"/>
          </p:cNvPicPr>
          <p:nvPr/>
        </p:nvPicPr>
        <p:blipFill>
          <a:blip r:embed="rId3"/>
          <a:stretch>
            <a:fillRect/>
          </a:stretch>
        </p:blipFill>
        <p:spPr>
          <a:xfrm>
            <a:off x="6096000" y="1595120"/>
            <a:ext cx="5172735" cy="3463290"/>
          </a:xfrm>
          <a:prstGeom prst="rect">
            <a:avLst/>
          </a:prstGeom>
        </p:spPr>
      </p:pic>
    </p:spTree>
    <p:extLst>
      <p:ext uri="{BB962C8B-B14F-4D97-AF65-F5344CB8AC3E}">
        <p14:creationId xmlns:p14="http://schemas.microsoft.com/office/powerpoint/2010/main" val="203413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高斯白噪声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10000"/>
              </a:bodyPr>
              <a:lstStyle/>
              <a:p>
                <a:pPr marL="514350" indent="-514350">
                  <a:buFont typeface="Arial" panose="020B0604020202020204" pitchFamily="34" charset="0"/>
                  <a:buChar char="•"/>
                </a:pPr>
                <a:r>
                  <a:rPr lang="zh-CN" altLang="en-US" sz="1800" dirty="0"/>
                  <a:t>高斯白噪声（</a:t>
                </a:r>
                <a:r>
                  <a:rPr lang="en-US" altLang="zh-CN" sz="1800" dirty="0"/>
                  <a:t>White Gaussian Noise</a:t>
                </a:r>
                <a:r>
                  <a:rPr lang="zh-CN" altLang="en-US" sz="1800" dirty="0"/>
                  <a:t>）指噪音服从</a:t>
                </a:r>
                <a:r>
                  <a:rPr lang="zh-CN" altLang="en-US" sz="1800" dirty="0">
                    <a:solidFill>
                      <a:srgbClr val="FF0000"/>
                    </a:solidFill>
                  </a:rPr>
                  <a:t>均值为</a:t>
                </a:r>
                <a:r>
                  <a:rPr lang="en-US" altLang="zh-CN" sz="1800" dirty="0">
                    <a:solidFill>
                      <a:srgbClr val="FF0000"/>
                    </a:solidFill>
                  </a:rPr>
                  <a:t>0</a:t>
                </a:r>
                <a:r>
                  <a:rPr lang="zh-CN" altLang="en-US" sz="1800" dirty="0">
                    <a:solidFill>
                      <a:srgbClr val="FF0000"/>
                    </a:solidFill>
                  </a:rPr>
                  <a:t>的高斯（正态）分布</a:t>
                </a:r>
                <a:r>
                  <a:rPr lang="zh-CN" altLang="en-US" sz="1800" dirty="0"/>
                  <a:t>。</a:t>
                </a:r>
                <a:endParaRPr lang="en-US" altLang="zh-CN" sz="1800" dirty="0"/>
              </a:p>
              <a:p>
                <a:pPr marL="514350" indent="-514350">
                  <a:buFont typeface="Arial" panose="020B0604020202020204" pitchFamily="34" charset="0"/>
                  <a:buChar char="•"/>
                </a:pPr>
                <a:r>
                  <a:rPr lang="zh-CN" altLang="en-US" sz="1800" dirty="0"/>
                  <a:t>若随机变量</a:t>
                </a:r>
                <a14:m>
                  <m:oMath xmlns:m="http://schemas.openxmlformats.org/officeDocument/2006/math">
                    <m:r>
                      <a:rPr lang="en-US" altLang="zh-CN" sz="1800" b="0" i="1" smtClean="0">
                        <a:latin typeface="Cambria Math" panose="02040503050406030204" pitchFamily="18" charset="0"/>
                      </a:rPr>
                      <m:t>𝑋</m:t>
                    </m:r>
                  </m:oMath>
                </a14:m>
                <a:r>
                  <a:rPr lang="en-US" altLang="zh-CN" sz="1800" dirty="0"/>
                  <a:t> </a:t>
                </a:r>
                <a:r>
                  <a:rPr lang="zh-CN" altLang="en-US" sz="1800" dirty="0"/>
                  <a:t>服从均值为</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 </m:t>
                    </m:r>
                  </m:oMath>
                </a14:m>
                <a:r>
                  <a:rPr lang="zh-CN" altLang="en-US" sz="1800" dirty="0"/>
                  <a:t>标准差为</a:t>
                </a:r>
                <a14:m>
                  <m:oMath xmlns:m="http://schemas.openxmlformats.org/officeDocument/2006/math">
                    <m:r>
                      <a:rPr lang="zh-CN" altLang="en-US" sz="1800" i="1" smtClean="0">
                        <a:latin typeface="Cambria Math" panose="02040503050406030204" pitchFamily="18" charset="0"/>
                      </a:rPr>
                      <m:t>𝜎</m:t>
                    </m:r>
                  </m:oMath>
                </a14:m>
                <a:r>
                  <a:rPr lang="zh-CN" altLang="en-US" sz="1800" dirty="0"/>
                  <a:t>的正态分布，记为 </a:t>
                </a:r>
                <a14:m>
                  <m:oMath xmlns:m="http://schemas.openxmlformats.org/officeDocument/2006/math">
                    <m:r>
                      <m:rPr>
                        <m:sty m:val="p"/>
                      </m:rPr>
                      <a:rPr lang="en-US" altLang="zh-CN" sz="1800" b="0" i="0" smtClean="0">
                        <a:latin typeface="Cambria Math" panose="02040503050406030204" pitchFamily="18" charset="0"/>
                      </a:rPr>
                      <m:t>X</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N</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u</m:t>
                    </m:r>
                    <m:r>
                      <a:rPr lang="en-US" altLang="zh-CN" sz="1800" b="0" i="0" smtClean="0">
                        <a:latin typeface="Cambria Math" panose="02040503050406030204" pitchFamily="18" charset="0"/>
                      </a:rPr>
                      <m:t>,</m:t>
                    </m:r>
                    <m:sSup>
                      <m:sSupPr>
                        <m:ctrlPr>
                          <a:rPr lang="en-US" altLang="zh-CN" sz="1800" b="0" i="1" smtClean="0">
                            <a:latin typeface="Cambria Math" panose="02040503050406030204" pitchFamily="18" charset="0"/>
                            <a:ea typeface="Cambria Math" panose="02040503050406030204" pitchFamily="18" charset="0"/>
                          </a:rPr>
                        </m:ctrlPr>
                      </m:sSupPr>
                      <m:e>
                        <m:r>
                          <m:rPr>
                            <m:sty m:val="p"/>
                          </m:rPr>
                          <a:rPr lang="el-GR" altLang="zh-CN" sz="1800" b="0" i="1" smtClean="0">
                            <a:latin typeface="Cambria Math" panose="02040503050406030204" pitchFamily="18" charset="0"/>
                            <a:ea typeface="Cambria Math" panose="02040503050406030204" pitchFamily="18" charset="0"/>
                          </a:rPr>
                          <m:t>σ</m:t>
                        </m:r>
                      </m:e>
                      <m:sup>
                        <m:r>
                          <a:rPr lang="en-US" altLang="zh-CN" sz="1800" b="0" i="1" smtClean="0">
                            <a:latin typeface="Cambria Math" panose="02040503050406030204" pitchFamily="18" charset="0"/>
                            <a:ea typeface="Cambria Math" panose="02040503050406030204" pitchFamily="18" charset="0"/>
                          </a:rPr>
                          <m:t>2</m:t>
                        </m:r>
                      </m:sup>
                    </m:sSup>
                    <m:r>
                      <a:rPr lang="en-US" altLang="zh-CN" sz="1800" b="0" i="1" smtClean="0">
                        <a:latin typeface="Cambria Math" panose="02040503050406030204" pitchFamily="18" charset="0"/>
                        <a:ea typeface="Cambria Math" panose="02040503050406030204" pitchFamily="18" charset="0"/>
                      </a:rPr>
                      <m:t>)</m:t>
                    </m:r>
                    <m:r>
                      <a:rPr lang="en-US" altLang="zh-CN" sz="1800" b="0" i="0" smtClean="0">
                        <a:latin typeface="Cambria Math" panose="02040503050406030204" pitchFamily="18" charset="0"/>
                      </a:rPr>
                      <m:t> </m:t>
                    </m:r>
                  </m:oMath>
                </a14:m>
                <a:r>
                  <a:rPr lang="zh-CN" altLang="en-US" sz="1800" dirty="0"/>
                  <a:t>。公式如下：</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𝜋</m:t>
                              </m:r>
                            </m:e>
                          </m:rad>
                          <m:r>
                            <a:rPr lang="zh-CN" altLang="en-US" sz="1800" b="0" i="1" smtClean="0">
                              <a:latin typeface="Cambria Math" panose="02040503050406030204" pitchFamily="18" charset="0"/>
                            </a:rPr>
                            <m:t>𝜎</m:t>
                          </m:r>
                        </m:den>
                      </m:f>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𝑢</m:t>
                                      </m:r>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2</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den>
                          </m:f>
                        </m:sup>
                      </m:sSup>
                    </m:oMath>
                  </m:oMathPara>
                </a14:m>
                <a:endParaRPr lang="en-US" altLang="zh-CN" sz="1800" dirty="0"/>
              </a:p>
              <a:p>
                <a:pPr algn="ctr"/>
                <a:r>
                  <a:rPr lang="zh-CN" altLang="en-US" sz="1800" dirty="0"/>
                  <a:t>当</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zh-CN" altLang="en-US" sz="1800" b="0" i="1" smtClean="0">
                        <a:latin typeface="Cambria Math" panose="02040503050406030204" pitchFamily="18" charset="0"/>
                      </a:rPr>
                      <m:t>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oMath>
                </a14:m>
                <a:r>
                  <a:rPr lang="zh-CN" altLang="en-US" sz="1800" dirty="0"/>
                  <a:t>时，是标准正态分布。</a:t>
                </a:r>
                <a:endParaRPr lang="en-US" altLang="zh-CN" sz="1800" dirty="0"/>
              </a:p>
              <a:p>
                <a:pPr marL="285750" indent="-285750">
                  <a:buFont typeface="Arial" panose="020B0604020202020204" pitchFamily="34" charset="0"/>
                  <a:buChar char="•"/>
                </a:pPr>
                <a:r>
                  <a:rPr lang="zh-CN" altLang="en-US" sz="1800" dirty="0"/>
                  <a:t>    图像上为加性高斯白噪声（</a:t>
                </a:r>
                <a:r>
                  <a:rPr lang="en-US" altLang="zh-CN" sz="1800" dirty="0"/>
                  <a:t>AWGN</a:t>
                </a:r>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𝑛𝑒𝑤</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𝑜𝑙𝑑</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𝑊𝐺𝑁</m:t>
                      </m:r>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2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D806881-F5E2-47A3-BFC0-36BD59AF32B4}"/>
              </a:ext>
            </a:extLst>
          </p:cNvPr>
          <p:cNvPicPr>
            <a:picLocks noChangeAspect="1"/>
          </p:cNvPicPr>
          <p:nvPr/>
        </p:nvPicPr>
        <p:blipFill>
          <a:blip r:embed="rId3"/>
          <a:stretch>
            <a:fillRect/>
          </a:stretch>
        </p:blipFill>
        <p:spPr>
          <a:xfrm>
            <a:off x="5713815" y="1435608"/>
            <a:ext cx="5795052" cy="2796540"/>
          </a:xfrm>
          <a:prstGeom prst="rect">
            <a:avLst/>
          </a:prstGeom>
        </p:spPr>
      </p:pic>
      <p:sp>
        <p:nvSpPr>
          <p:cNvPr id="6" name="文本框 5">
            <a:extLst>
              <a:ext uri="{FF2B5EF4-FFF2-40B4-BE49-F238E27FC236}">
                <a16:creationId xmlns:a16="http://schemas.microsoft.com/office/drawing/2014/main" id="{CF171B57-6236-5B38-0F40-8B42BBF96ACA}"/>
              </a:ext>
            </a:extLst>
          </p:cNvPr>
          <p:cNvSpPr txBox="1"/>
          <p:nvPr/>
        </p:nvSpPr>
        <p:spPr>
          <a:xfrm>
            <a:off x="5766308" y="5053060"/>
            <a:ext cx="5521452" cy="923330"/>
          </a:xfrm>
          <a:prstGeom prst="rect">
            <a:avLst/>
          </a:prstGeom>
          <a:noFill/>
        </p:spPr>
        <p:txBody>
          <a:bodyPr wrap="square" rtlCol="0">
            <a:spAutoFit/>
          </a:bodyPr>
          <a:lstStyle/>
          <a:p>
            <a:r>
              <a:rPr lang="zh-CN" altLang="en-US" dirty="0">
                <a:solidFill>
                  <a:srgbClr val="FF0000"/>
                </a:solidFill>
              </a:rPr>
              <a:t>思考题</a:t>
            </a:r>
            <a:r>
              <a:rPr lang="en-US" altLang="zh-CN" dirty="0">
                <a:solidFill>
                  <a:srgbClr val="FF0000"/>
                </a:solidFill>
              </a:rPr>
              <a:t>: </a:t>
            </a:r>
          </a:p>
          <a:p>
            <a:r>
              <a:rPr lang="zh-CN" altLang="en-US" dirty="0">
                <a:solidFill>
                  <a:srgbClr val="FF0000"/>
                </a:solidFill>
              </a:rPr>
              <a:t>如何编程实现正态分布？</a:t>
            </a:r>
            <a:endParaRPr lang="en-US" altLang="zh-CN" dirty="0">
              <a:solidFill>
                <a:srgbClr val="FF0000"/>
              </a:solidFill>
            </a:endParaRPr>
          </a:p>
          <a:p>
            <a:r>
              <a:rPr lang="zh-CN" altLang="en-US" dirty="0">
                <a:solidFill>
                  <a:srgbClr val="FF0000"/>
                </a:solidFill>
              </a:rPr>
              <a:t>如何减少高斯白噪声？</a:t>
            </a:r>
          </a:p>
        </p:txBody>
      </p:sp>
    </p:spTree>
    <p:extLst>
      <p:ext uri="{BB962C8B-B14F-4D97-AF65-F5344CB8AC3E}">
        <p14:creationId xmlns:p14="http://schemas.microsoft.com/office/powerpoint/2010/main" val="3384046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fontScale="92500" lnSpcReduction="20000"/>
              </a:bodyPr>
              <a:lstStyle/>
              <a:p>
                <a:pPr marL="514350" indent="-514350">
                  <a:buFont typeface="Arial" panose="020B0604020202020204" pitchFamily="34" charset="0"/>
                  <a:buChar char="•"/>
                </a:pPr>
                <a:r>
                  <a:rPr lang="zh-CN" altLang="en-US" sz="1800" dirty="0"/>
                  <a:t>图像平均法：</a:t>
                </a:r>
                <a14:m>
                  <m:oMath xmlns:m="http://schemas.openxmlformats.org/officeDocument/2006/math">
                    <m:r>
                      <a:rPr lang="en-US" altLang="zh-CN" sz="1800" b="0" i="1" smtClean="0">
                        <a:solidFill>
                          <a:srgbClr val="FF0000"/>
                        </a:solidFill>
                        <a:latin typeface="Cambria Math" panose="02040503050406030204" pitchFamily="18" charset="0"/>
                      </a:rPr>
                      <m:t>𝐾</m:t>
                    </m:r>
                  </m:oMath>
                </a14:m>
                <a:r>
                  <a:rPr lang="zh-CN" altLang="en-US" sz="1800" dirty="0">
                    <a:solidFill>
                      <a:srgbClr val="FF0000"/>
                    </a:solidFill>
                  </a:rPr>
                  <a:t>个带有高斯白噪声的图像相加，除以</a:t>
                </a:r>
                <a14:m>
                  <m:oMath xmlns:m="http://schemas.openxmlformats.org/officeDocument/2006/math">
                    <m:r>
                      <a:rPr lang="en-US" altLang="zh-CN" sz="1800" b="0" i="1" smtClean="0">
                        <a:solidFill>
                          <a:srgbClr val="FF0000"/>
                        </a:solidFill>
                        <a:latin typeface="Cambria Math" panose="02040503050406030204" pitchFamily="18" charset="0"/>
                      </a:rPr>
                      <m:t>𝐾</m:t>
                    </m:r>
                    <m:r>
                      <a:rPr lang="zh-CN" altLang="en-US" sz="1800" i="1">
                        <a:solidFill>
                          <a:srgbClr val="FF0000"/>
                        </a:solidFill>
                        <a:latin typeface="Cambria Math" panose="02040503050406030204" pitchFamily="18" charset="0"/>
                      </a:rPr>
                      <m:t>。</m:t>
                    </m:r>
                  </m:oMath>
                </a14:m>
                <a:endParaRPr lang="en-US" altLang="zh-CN" sz="1800" dirty="0">
                  <a:solidFill>
                    <a:srgbClr val="FF0000"/>
                  </a:solidFill>
                </a:endParaRPr>
              </a:p>
              <a:p>
                <a:pPr marL="514350" indent="-514350">
                  <a:buFont typeface="Arial" panose="020B0604020202020204" pitchFamily="34" charset="0"/>
                  <a:buChar char="•"/>
                </a:pPr>
                <a:r>
                  <a:rPr lang="zh-CN" altLang="en-US" sz="1800" dirty="0"/>
                  <a:t>证明：</a:t>
                </a:r>
                <a:endParaRPr lang="en-US" altLang="zh-CN" sz="1800" dirty="0"/>
              </a:p>
              <a:p>
                <a:r>
                  <a:rPr lang="zh-CN" altLang="en-US" sz="1800" dirty="0"/>
                  <a:t>设</a:t>
                </a:r>
                <a14:m>
                  <m:oMath xmlns:m="http://schemas.openxmlformats.org/officeDocument/2006/math">
                    <m:r>
                      <a:rPr lang="en-US" altLang="zh-CN" sz="1800" b="0" i="1" smtClean="0">
                        <a:latin typeface="Cambria Math" panose="02040503050406030204" pitchFamily="18" charset="0"/>
                      </a:rPr>
                      <m:t> </m:t>
                    </m:r>
                    <m:r>
                      <m:rPr>
                        <m:sty m:val="p"/>
                      </m:rPr>
                      <a:rPr lang="en-US" altLang="zh-CN" sz="1800" i="1">
                        <a:latin typeface="Cambria Math" panose="02040503050406030204" pitchFamily="18" charset="0"/>
                      </a:rPr>
                      <m:t>f</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zh-CN" altLang="en-US" sz="1800" i="1">
                        <a:latin typeface="Cambria Math" panose="02040503050406030204" pitchFamily="18" charset="0"/>
                      </a:rPr>
                      <m:t>为</m:t>
                    </m:r>
                  </m:oMath>
                </a14:m>
                <a:r>
                  <a:rPr lang="zh-CN" altLang="en-US" sz="1800" dirty="0"/>
                  <a:t>原图像，</a:t>
                </a:r>
                <a14:m>
                  <m:oMath xmlns:m="http://schemas.openxmlformats.org/officeDocument/2006/math">
                    <m:r>
                      <a:rPr lang="en-US" altLang="zh-CN" sz="1800" b="0" i="1" smtClean="0">
                        <a:latin typeface="Cambria Math" panose="02040503050406030204" pitchFamily="18" charset="0"/>
                      </a:rPr>
                      <m:t>𝑤</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en-US" altLang="zh-CN" sz="1800" dirty="0"/>
                  <a:t> </a:t>
                </a:r>
                <a:r>
                  <a:rPr lang="zh-CN" altLang="en-US" sz="1800" dirty="0"/>
                  <a:t>为加性白噪声噪声。则带噪图像</a:t>
                </a:r>
                <a14:m>
                  <m:oMath xmlns:m="http://schemas.openxmlformats.org/officeDocument/2006/math">
                    <m:r>
                      <a:rPr lang="en-US" altLang="zh-CN" sz="1800" b="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𝑤</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zh-CN" altLang="en-US" sz="1800" i="1">
                        <a:latin typeface="Cambria Math" panose="02040503050406030204" pitchFamily="18" charset="0"/>
                      </a:rPr>
                      <m:t>。</m:t>
                    </m:r>
                  </m:oMath>
                </a14:m>
                <a:endParaRPr lang="en-US" altLang="zh-CN" sz="1800" dirty="0"/>
              </a:p>
              <a:p>
                <a:r>
                  <a:rPr lang="zh-CN" altLang="en-US" sz="1800" dirty="0"/>
                  <a:t>优化后的图像为</a:t>
                </a:r>
                <a14:m>
                  <m:oMath xmlns:m="http://schemas.openxmlformats.org/officeDocument/2006/math">
                    <m:acc>
                      <m:accPr>
                        <m:chr m:val="̅"/>
                        <m:ctrlPr>
                          <a:rPr lang="zh-CN" altLang="en-US" sz="1800" i="1" smtClean="0">
                            <a:latin typeface="Cambria Math" panose="02040503050406030204" pitchFamily="18" charset="0"/>
                          </a:rPr>
                        </m:ctrlPr>
                      </m:accPr>
                      <m:e>
                        <m:r>
                          <m:rPr>
                            <m:sty m:val="p"/>
                          </m:rPr>
                          <a:rPr lang="en-US" altLang="zh-CN" sz="1800" i="1">
                            <a:latin typeface="Cambria Math" panose="02040503050406030204" pitchFamily="18" charset="0"/>
                          </a:rPr>
                          <m:t>g</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sSub>
                      <m:sSubPr>
                        <m:ctrlPr>
                          <a:rPr lang="en-US" altLang="zh-CN" sz="1800" b="0" i="1" smtClean="0">
                            <a:latin typeface="Cambria Math" panose="02040503050406030204" pitchFamily="18" charset="0"/>
                          </a:rPr>
                        </m:ctrlPr>
                      </m:sSub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r>
                              <m:rPr>
                                <m:sty m:val="p"/>
                              </m:rPr>
                              <a:rPr lang="en-US" altLang="zh-CN" sz="1800" i="1">
                                <a:latin typeface="Cambria Math" panose="02040503050406030204" pitchFamily="18" charset="0"/>
                              </a:rPr>
                              <m:t>g</m:t>
                            </m:r>
                          </m:e>
                        </m:nary>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endParaRPr lang="en-US" altLang="zh-CN" sz="1800" dirty="0"/>
              </a:p>
              <a:p>
                <a:r>
                  <a:rPr lang="zh-CN" altLang="en-US" sz="1800" dirty="0"/>
                  <a:t>化简</a:t>
                </a:r>
                <a:endParaRPr lang="en-US" altLang="zh-CN"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limLoc m:val="subSup"/>
                          <m:ctrlPr>
                            <a:rPr lang="en-US" altLang="zh-CN" sz="1800" b="0" i="1" smtClean="0">
                              <a:latin typeface="Cambria Math" panose="02040503050406030204" pitchFamily="18" charset="0"/>
                            </a:rPr>
                          </m:ctrlPr>
                        </m:naryPr>
                        <m:sub>
                          <m:r>
                            <m:rPr>
                              <m:brk m:alnAt="25"/>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5"/>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473193" cy="5117592"/>
              </a:xfrm>
              <a:blipFill>
                <a:blip r:embed="rId2"/>
                <a:stretch>
                  <a:fillRect l="-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a:p>
                <a:r>
                  <a:rPr lang="zh-CN" altLang="en-US" sz="1800" dirty="0"/>
                  <a:t>因为</a:t>
                </a:r>
                <a14:m>
                  <m:oMath xmlns:m="http://schemas.openxmlformats.org/officeDocument/2006/math">
                    <m:r>
                      <a:rPr lang="en-US" altLang="zh-CN" sz="1800" b="0" i="1" smtClean="0">
                        <a:latin typeface="Cambria Math" panose="02040503050406030204" pitchFamily="18" charset="0"/>
                      </a:rPr>
                      <m:t>𝐸</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𝑉𝑎𝑟</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 </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r>
                      <a:rPr lang="zh-CN" altLang="en-US" sz="1800" i="1">
                        <a:latin typeface="Cambria Math" panose="02040503050406030204" pitchFamily="18" charset="0"/>
                      </a:rPr>
                      <m:t>。</m:t>
                    </m:r>
                  </m:oMath>
                </a14:m>
                <a:r>
                  <a:rPr lang="zh-CN" altLang="en-US" sz="1800" dirty="0"/>
                  <a:t>所以</a:t>
                </a:r>
                <a:endParaRPr lang="en-US" altLang="zh-CN" sz="1800" dirty="0"/>
              </a:p>
              <a:p>
                <a14:m>
                  <m:oMath xmlns:m="http://schemas.openxmlformats.org/officeDocument/2006/math">
                    <m:r>
                      <a:rPr lang="en-US" altLang="zh-CN" sz="1800" b="0" i="1" smtClean="0">
                        <a:latin typeface="Cambria Math" panose="02040503050406030204" pitchFamily="18" charset="0"/>
                      </a:rPr>
                      <m:t>𝐸</m:t>
                    </m:r>
                    <m:d>
                      <m:dPr>
                        <m:begChr m:val="{"/>
                        <m:endChr m:val="}"/>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oMath>
                </a14:m>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𝑉</m:t>
                      </m:r>
                      <m:r>
                        <m:rPr>
                          <m:sty m:val="p"/>
                        </m:rPr>
                        <a:rPr lang="en-US" altLang="zh-CN" sz="1800" i="1">
                          <a:latin typeface="Cambria Math" panose="02040503050406030204" pitchFamily="18" charset="0"/>
                        </a:rPr>
                        <m:t>a</m:t>
                      </m:r>
                      <m:r>
                        <a:rPr lang="en-US" altLang="zh-CN" sz="1800" b="0" i="1" smtClean="0">
                          <a:latin typeface="Cambria Math" panose="02040503050406030204" pitchFamily="18" charset="0"/>
                        </a:rPr>
                        <m:t>𝑟</m:t>
                      </m:r>
                      <m:d>
                        <m:dPr>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b="0" dirty="0"/>
              </a:p>
              <a:p>
                <a:r>
                  <a:rPr lang="zh-CN" altLang="en-US" sz="1800" dirty="0"/>
                  <a:t>因为，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oMath>
                </a14:m>
                <a:r>
                  <a:rPr lang="en-US" altLang="zh-CN" sz="1800" dirty="0"/>
                  <a:t> </a:t>
                </a:r>
                <a:r>
                  <a:rPr lang="zh-CN" altLang="en-US" sz="1800" dirty="0">
                    <a:solidFill>
                      <a:srgbClr val="FF0000"/>
                    </a:solidFill>
                  </a:rPr>
                  <a:t>独立同分布</a:t>
                </a:r>
                <a:r>
                  <a:rPr lang="en-US" altLang="zh-CN" sz="1800" dirty="0">
                    <a:solidFill>
                      <a:srgbClr val="FF0000"/>
                    </a:solidFill>
                  </a:rPr>
                  <a:t>(</a:t>
                </a:r>
                <a:r>
                  <a:rPr lang="en-US" altLang="zh-CN" sz="1800" dirty="0" err="1">
                    <a:solidFill>
                      <a:srgbClr val="FF0000"/>
                    </a:solidFill>
                  </a:rPr>
                  <a:t>iid</a:t>
                </a:r>
                <a:r>
                  <a:rPr lang="en-US" altLang="zh-CN" sz="1800" dirty="0">
                    <a:solidFill>
                      <a:srgbClr val="FF0000"/>
                    </a:solidFill>
                  </a:rPr>
                  <a:t>). </a:t>
                </a:r>
                <a14:m>
                  <m:oMath xmlns:m="http://schemas.openxmlformats.org/officeDocument/2006/math">
                    <m:r>
                      <a:rPr lang="en-US" altLang="zh-CN" sz="1800" b="0" i="1" smtClean="0">
                        <a:solidFill>
                          <a:srgbClr val="FF0000"/>
                        </a:solidFill>
                        <a:latin typeface="Cambria Math" panose="02040503050406030204" pitchFamily="18" charset="0"/>
                      </a:rPr>
                      <m:t>𝐷</m:t>
                    </m:r>
                    <m:d>
                      <m:dPr>
                        <m:ctrlPr>
                          <a:rPr lang="en-US" altLang="zh-CN" sz="1800" b="0" i="1" smtClean="0">
                            <a:solidFill>
                              <a:srgbClr val="FF0000"/>
                            </a:solidFill>
                            <a:latin typeface="Cambria Math" panose="02040503050406030204" pitchFamily="18" charset="0"/>
                          </a:rPr>
                        </m:ctrlPr>
                      </m:dPr>
                      <m:e>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1</m:t>
                            </m:r>
                          </m:sub>
                        </m:sSub>
                        <m:r>
                          <a:rPr lang="en-US" altLang="zh-CN" sz="1800" b="0" i="1" smtClean="0">
                            <a:solidFill>
                              <a:srgbClr val="FF0000"/>
                            </a:solidFill>
                            <a:latin typeface="Cambria Math" panose="02040503050406030204" pitchFamily="18" charset="0"/>
                          </a:rPr>
                          <m:t>+</m:t>
                        </m:r>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2</m:t>
                            </m:r>
                          </m:sub>
                        </m:sSub>
                      </m:e>
                    </m:d>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𝐷</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oMath>
                </a14:m>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e>
                          </m:d>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𝐾</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𝑤</m:t>
                              </m:r>
                            </m:e>
                          </m:d>
                        </m:e>
                      </m:d>
                      <m:r>
                        <a:rPr lang="en-US" altLang="zh-CN" sz="1800" b="0" i="1" smtClean="0">
                          <a:latin typeface="Cambria Math" panose="02040503050406030204" pitchFamily="18" charset="0"/>
                        </a:rPr>
                        <m:t>=</m:t>
                      </m:r>
                      <m:f>
                        <m:fPr>
                          <m:ctrlPr>
                            <a:rPr lang="en-US" altLang="zh-CN" sz="1800" b="0" i="1" smtClean="0">
                              <a:solidFill>
                                <a:srgbClr val="FF0000"/>
                              </a:solidFill>
                              <a:latin typeface="Cambria Math" panose="02040503050406030204" pitchFamily="18" charset="0"/>
                            </a:rPr>
                          </m:ctrlPr>
                        </m:fPr>
                        <m:num>
                          <m:r>
                            <a:rPr lang="en-US" altLang="zh-CN" sz="1800" b="0" i="1" smtClean="0">
                              <a:solidFill>
                                <a:srgbClr val="FF0000"/>
                              </a:solidFill>
                              <a:latin typeface="Cambria Math" panose="02040503050406030204" pitchFamily="18" charset="0"/>
                            </a:rPr>
                            <m:t>1</m:t>
                          </m:r>
                        </m:num>
                        <m:den>
                          <m:r>
                            <a:rPr lang="en-US" altLang="zh-CN" sz="1800" b="0" i="1" smtClean="0">
                              <a:solidFill>
                                <a:srgbClr val="FF0000"/>
                              </a:solidFill>
                              <a:latin typeface="Cambria Math" panose="02040503050406030204" pitchFamily="18" charset="0"/>
                            </a:rPr>
                            <m:t>𝐾</m:t>
                          </m:r>
                        </m:den>
                      </m:f>
                      <m:r>
                        <a:rPr lang="en-US" altLang="zh-CN" sz="1800" b="0" i="1" smtClean="0">
                          <a:solidFill>
                            <a:srgbClr val="FF0000"/>
                          </a:solidFill>
                          <a:latin typeface="Cambria Math" panose="02040503050406030204" pitchFamily="18" charset="0"/>
                        </a:rPr>
                        <m:t>∗</m:t>
                      </m:r>
                      <m:sSup>
                        <m:sSupPr>
                          <m:ctrlPr>
                            <a:rPr lang="en-US" altLang="zh-CN" sz="1800" b="0" i="1" smtClean="0">
                              <a:solidFill>
                                <a:srgbClr val="FF0000"/>
                              </a:solidFill>
                              <a:latin typeface="Cambria Math" panose="02040503050406030204" pitchFamily="18" charset="0"/>
                            </a:rPr>
                          </m:ctrlPr>
                        </m:sSupPr>
                        <m:e>
                          <m:r>
                            <a:rPr lang="zh-CN" altLang="en-US" sz="1800" b="0" i="1" smtClean="0">
                              <a:solidFill>
                                <a:srgbClr val="FF0000"/>
                              </a:solidFill>
                              <a:latin typeface="Cambria Math" panose="02040503050406030204" pitchFamily="18" charset="0"/>
                            </a:rPr>
                            <m:t>𝜎</m:t>
                          </m:r>
                        </m:e>
                        <m:sup>
                          <m:r>
                            <a:rPr lang="en-US" altLang="zh-CN" sz="1800" b="0" i="1" smtClean="0">
                              <a:solidFill>
                                <a:srgbClr val="FF0000"/>
                              </a:solidFill>
                              <a:latin typeface="Cambria Math" panose="02040503050406030204" pitchFamily="18" charset="0"/>
                            </a:rPr>
                            <m:t>2</m:t>
                          </m:r>
                        </m:sup>
                      </m:sSup>
                    </m:oMath>
                  </m:oMathPara>
                </a14:m>
                <a:endParaRPr lang="ar-AE" altLang="zh-CN" sz="1800" dirty="0"/>
              </a:p>
            </p:txBody>
          </p:sp>
        </mc:Choice>
        <mc:Fallback xmlns="">
          <p:sp>
            <p:nvSpPr>
              <p:cNvPr id="7" name="内容占位符 2">
                <a:extLst>
                  <a:ext uri="{FF2B5EF4-FFF2-40B4-BE49-F238E27FC236}">
                    <a16:creationId xmlns:a16="http://schemas.microsoft.com/office/drawing/2014/main" id="{DAEC48A5-57FB-8D4F-E8D5-4000ACD65B01}"/>
                  </a:ext>
                </a:extLst>
              </p:cNvPr>
              <p:cNvSpPr txBox="1">
                <a:spLocks noRot="1" noChangeAspect="1" noMove="1" noResize="1" noEditPoints="1" noAdjustHandles="1" noChangeArrowheads="1" noChangeShapeType="1" noTextEdit="1"/>
              </p:cNvSpPr>
              <p:nvPr/>
            </p:nvSpPr>
            <p:spPr>
              <a:xfrm>
                <a:off x="5994400" y="1408176"/>
                <a:ext cx="5473193" cy="5117592"/>
              </a:xfrm>
              <a:prstGeom prst="rect">
                <a:avLst/>
              </a:prstGeom>
              <a:blipFill>
                <a:blip r:embed="rId3"/>
                <a:stretch>
                  <a:fillRect l="-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366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数字图像的空间域处理</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87622" y="1435608"/>
            <a:ext cx="5331915" cy="4974336"/>
          </a:xfrm>
        </p:spPr>
        <p:txBody>
          <a:bodyPr>
            <a:normAutofit/>
          </a:bodyPr>
          <a:lstStyle/>
          <a:p>
            <a:pPr marL="342900" indent="-342900">
              <a:lnSpc>
                <a:spcPct val="145000"/>
              </a:lnSpc>
              <a:spcBef>
                <a:spcPts val="0"/>
              </a:spcBef>
              <a:spcAft>
                <a:spcPts val="0"/>
              </a:spcAft>
              <a:buFont typeface="Arial" panose="020B0604020202020204" pitchFamily="34" charset="0"/>
              <a:buChar char="•"/>
            </a:pPr>
            <a:r>
              <a:rPr lang="zh-CN" altLang="en-US" sz="2000" dirty="0"/>
              <a:t>图像空间域处理的定义与实例</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灰度变换</a:t>
            </a:r>
            <a:endParaRPr lang="en-US" altLang="zh-CN" sz="2000" dirty="0"/>
          </a:p>
          <a:p>
            <a:pPr marL="571500" lvl="1" indent="-342900">
              <a:lnSpc>
                <a:spcPct val="145000"/>
              </a:lnSpc>
              <a:spcBef>
                <a:spcPts val="0"/>
              </a:spcBef>
              <a:spcAft>
                <a:spcPts val="0"/>
              </a:spcAft>
            </a:pPr>
            <a:r>
              <a:rPr lang="zh-CN" altLang="en-US" sz="2000" dirty="0"/>
              <a:t>图像反转</a:t>
            </a:r>
            <a:endParaRPr lang="en-US" altLang="zh-CN" sz="2000" dirty="0"/>
          </a:p>
          <a:p>
            <a:pPr marL="571500" lvl="1" indent="-342900">
              <a:lnSpc>
                <a:spcPct val="145000"/>
              </a:lnSpc>
              <a:spcBef>
                <a:spcPts val="0"/>
              </a:spcBef>
              <a:spcAft>
                <a:spcPts val="0"/>
              </a:spcAft>
            </a:pPr>
            <a:r>
              <a:rPr lang="zh-CN" altLang="en-US" sz="2000" dirty="0"/>
              <a:t>对数变换</a:t>
            </a:r>
            <a:endParaRPr lang="en-US" altLang="zh-CN" sz="2000" dirty="0"/>
          </a:p>
          <a:p>
            <a:pPr marL="571500" lvl="1" indent="-342900">
              <a:lnSpc>
                <a:spcPct val="145000"/>
              </a:lnSpc>
              <a:spcBef>
                <a:spcPts val="0"/>
              </a:spcBef>
              <a:spcAft>
                <a:spcPts val="0"/>
              </a:spcAft>
            </a:pPr>
            <a:r>
              <a:rPr lang="zh-CN" altLang="en-US" sz="2000" dirty="0"/>
              <a:t>伽马变换</a:t>
            </a:r>
            <a:endParaRPr lang="en-US" altLang="zh-CN" sz="2000" dirty="0"/>
          </a:p>
          <a:p>
            <a:pPr marL="571500" lvl="1" indent="-342900">
              <a:lnSpc>
                <a:spcPct val="145000"/>
              </a:lnSpc>
              <a:spcBef>
                <a:spcPts val="0"/>
              </a:spcBef>
              <a:spcAft>
                <a:spcPts val="0"/>
              </a:spcAft>
            </a:pPr>
            <a:r>
              <a:rPr lang="zh-CN" altLang="en-US" sz="2000" dirty="0"/>
              <a:t>直方图均衡化</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空间滤波</a:t>
            </a:r>
            <a:endParaRPr lang="en-US" altLang="zh-CN" sz="2000" dirty="0"/>
          </a:p>
          <a:p>
            <a:pPr marL="571500" lvl="1" indent="-342900">
              <a:lnSpc>
                <a:spcPct val="145000"/>
              </a:lnSpc>
              <a:spcBef>
                <a:spcPts val="0"/>
              </a:spcBef>
              <a:spcAft>
                <a:spcPts val="0"/>
              </a:spcAft>
            </a:pPr>
            <a:r>
              <a:rPr lang="zh-CN" altLang="en-US" sz="2000" dirty="0"/>
              <a:t>平均滤波器</a:t>
            </a:r>
            <a:endParaRPr lang="en-US" altLang="zh-CN" sz="2000" dirty="0"/>
          </a:p>
          <a:p>
            <a:pPr marL="571500" lvl="1" indent="-342900">
              <a:lnSpc>
                <a:spcPct val="145000"/>
              </a:lnSpc>
              <a:spcBef>
                <a:spcPts val="0"/>
              </a:spcBef>
              <a:spcAft>
                <a:spcPts val="0"/>
              </a:spcAft>
            </a:pPr>
            <a:r>
              <a:rPr lang="zh-CN" altLang="en-US" sz="2000" dirty="0"/>
              <a:t>边缘检测滤波器</a:t>
            </a:r>
            <a:endParaRPr lang="en-US" altLang="zh-CN" sz="2000" dirty="0"/>
          </a:p>
          <a:p>
            <a:pPr marL="571500" lvl="1" indent="-342900">
              <a:lnSpc>
                <a:spcPct val="145000"/>
              </a:lnSpc>
              <a:spcBef>
                <a:spcPts val="0"/>
              </a:spcBef>
              <a:spcAft>
                <a:spcPts val="0"/>
              </a:spcAft>
            </a:pPr>
            <a:r>
              <a:rPr lang="zh-CN" altLang="en-US" sz="2000" dirty="0"/>
              <a:t>边缘增强滤波器</a:t>
            </a:r>
            <a:endParaRPr lang="en-US" altLang="zh-CN" sz="2000" dirty="0"/>
          </a:p>
          <a:p>
            <a:pPr marL="571500" lvl="1" indent="-342900">
              <a:lnSpc>
                <a:spcPct val="145000"/>
              </a:lnSpc>
              <a:spcBef>
                <a:spcPts val="0"/>
              </a:spcBef>
              <a:spcAft>
                <a:spcPts val="0"/>
              </a:spcAft>
            </a:pPr>
            <a:r>
              <a:rPr lang="zh-CN" altLang="en-US" sz="2000" dirty="0"/>
              <a:t>中值滤波器</a:t>
            </a:r>
            <a:endParaRPr lang="en-US" altLang="zh-CN" sz="2000" dirty="0"/>
          </a:p>
          <a:p>
            <a:pPr marL="571500" lvl="1" indent="-342900">
              <a:lnSpc>
                <a:spcPct val="145000"/>
              </a:lnSpc>
              <a:spcBef>
                <a:spcPts val="0"/>
              </a:spcBef>
              <a:spcAft>
                <a:spcPts val="0"/>
              </a:spcAft>
            </a:pPr>
            <a:endParaRPr lang="en-US" altLang="zh-CN" sz="2000" dirty="0"/>
          </a:p>
          <a:p>
            <a:pPr lvl="1" indent="0">
              <a:lnSpc>
                <a:spcPct val="145000"/>
              </a:lnSpc>
              <a:spcBef>
                <a:spcPts val="0"/>
              </a:spcBef>
              <a:spcAft>
                <a:spcPts val="0"/>
              </a:spcAft>
              <a:buNone/>
            </a:pPr>
            <a:endParaRPr lang="zh-CN" altLang="en-US" sz="2000" dirty="0"/>
          </a:p>
        </p:txBody>
      </p:sp>
      <p:pic>
        <p:nvPicPr>
          <p:cNvPr id="7" name="图片 6">
            <a:extLst>
              <a:ext uri="{FF2B5EF4-FFF2-40B4-BE49-F238E27FC236}">
                <a16:creationId xmlns:a16="http://schemas.microsoft.com/office/drawing/2014/main" id="{DA067B50-1BE7-DA38-2295-F05558996D4B}"/>
              </a:ext>
            </a:extLst>
          </p:cNvPr>
          <p:cNvPicPr>
            <a:picLocks noChangeAspect="1"/>
          </p:cNvPicPr>
          <p:nvPr/>
        </p:nvPicPr>
        <p:blipFill>
          <a:blip r:embed="rId2"/>
          <a:stretch>
            <a:fillRect/>
          </a:stretch>
        </p:blipFill>
        <p:spPr>
          <a:xfrm>
            <a:off x="5907229" y="2072640"/>
            <a:ext cx="5697149" cy="2932747"/>
          </a:xfrm>
          <a:prstGeom prst="rect">
            <a:avLst/>
          </a:prstGeom>
        </p:spPr>
      </p:pic>
    </p:spTree>
    <p:extLst>
      <p:ext uri="{BB962C8B-B14F-4D97-AF65-F5344CB8AC3E}">
        <p14:creationId xmlns:p14="http://schemas.microsoft.com/office/powerpoint/2010/main" val="48125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631443" y="2631440"/>
            <a:ext cx="10929113" cy="1696720"/>
          </a:xfrm>
        </p:spPr>
        <p:txBody>
          <a:bodyPr>
            <a:normAutofit/>
          </a:bodyPr>
          <a:lstStyle/>
          <a:p>
            <a:pPr algn="ctr"/>
            <a:r>
              <a:rPr lang="en-US" altLang="zh-CN" sz="2000" dirty="0">
                <a:hlinkClick r:id="rId2" action="ppaction://hlinkfile"/>
              </a:rPr>
              <a:t>Talk is cheap, show me the code. Linus Torvalds</a:t>
            </a:r>
            <a:endParaRPr lang="en-US" altLang="zh-CN" sz="2000" dirty="0"/>
          </a:p>
          <a:p>
            <a:pPr algn="ctr"/>
            <a:r>
              <a:rPr lang="zh-CN" altLang="en-US" sz="2000" dirty="0">
                <a:solidFill>
                  <a:srgbClr val="FF0000"/>
                </a:solidFill>
              </a:rPr>
              <a:t>图像平均法能不能处理所有噪声图像？</a:t>
            </a:r>
            <a:endParaRPr lang="en-US" altLang="zh-CN" sz="2000" dirty="0">
              <a:solidFill>
                <a:srgbClr val="FF0000"/>
              </a:solidFill>
            </a:endParaRPr>
          </a:p>
        </p:txBody>
      </p:sp>
    </p:spTree>
    <p:extLst>
      <p:ext uri="{BB962C8B-B14F-4D97-AF65-F5344CB8AC3E}">
        <p14:creationId xmlns:p14="http://schemas.microsoft.com/office/powerpoint/2010/main" val="3353181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409039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图像对比度与颜色直方图</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25448"/>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8" name="图片 7">
            <a:extLst>
              <a:ext uri="{FF2B5EF4-FFF2-40B4-BE49-F238E27FC236}">
                <a16:creationId xmlns:a16="http://schemas.microsoft.com/office/drawing/2014/main" id="{B3C4A4FD-441A-E3AB-6A52-404CFC0A6BDF}"/>
              </a:ext>
            </a:extLst>
          </p:cNvPr>
          <p:cNvPicPr>
            <a:picLocks noChangeAspect="1"/>
          </p:cNvPicPr>
          <p:nvPr/>
        </p:nvPicPr>
        <p:blipFill>
          <a:blip r:embed="rId2"/>
          <a:stretch>
            <a:fillRect/>
          </a:stretch>
        </p:blipFill>
        <p:spPr>
          <a:xfrm>
            <a:off x="7130084" y="1435608"/>
            <a:ext cx="4112849" cy="4735766"/>
          </a:xfrm>
          <a:prstGeom prst="rect">
            <a:avLst/>
          </a:prstGeom>
        </p:spPr>
      </p:pic>
    </p:spTree>
    <p:extLst>
      <p:ext uri="{BB962C8B-B14F-4D97-AF65-F5344CB8AC3E}">
        <p14:creationId xmlns:p14="http://schemas.microsoft.com/office/powerpoint/2010/main" val="106635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2983808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380131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2940600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991439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2458597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4101221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71728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图像空间域处理的定义与实例</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1042905" cy="4822952"/>
              </a:xfrm>
            </p:spPr>
            <p:txBody>
              <a:bodyPr>
                <a:normAutofit/>
              </a:bodyPr>
              <a:lstStyle/>
              <a:p>
                <a:pPr marL="342900" indent="-342900">
                  <a:buFont typeface="Arial" panose="020B0604020202020204" pitchFamily="34" charset="0"/>
                  <a:buChar char="•"/>
                </a:pPr>
                <a:r>
                  <a:rPr lang="zh-CN" altLang="en-US" sz="2400" dirty="0"/>
                  <a:t>数字图像处理可以分为</a:t>
                </a:r>
                <a:r>
                  <a:rPr lang="zh-CN" altLang="en-US" sz="2400" dirty="0">
                    <a:solidFill>
                      <a:srgbClr val="FF0000"/>
                    </a:solidFill>
                  </a:rPr>
                  <a:t>空间域处理</a:t>
                </a:r>
                <a:r>
                  <a:rPr lang="zh-CN" altLang="en-US" sz="2400" dirty="0"/>
                  <a:t>和</a:t>
                </a:r>
                <a:r>
                  <a:rPr lang="zh-CN" altLang="en-US" sz="2400" dirty="0">
                    <a:solidFill>
                      <a:srgbClr val="FF0000"/>
                    </a:solidFill>
                  </a:rPr>
                  <a:t>频域处理</a:t>
                </a:r>
                <a:r>
                  <a:rPr lang="zh-CN" altLang="en-US" sz="2400" dirty="0"/>
                  <a:t>两种。空间域处理直接处理</a:t>
                </a:r>
                <a:r>
                  <a:rPr lang="zh-CN" altLang="en-US" sz="2400" dirty="0">
                    <a:solidFill>
                      <a:srgbClr val="FF0000"/>
                    </a:solidFill>
                  </a:rPr>
                  <a:t>图像中的像素</a:t>
                </a:r>
                <a:r>
                  <a:rPr lang="zh-CN" altLang="en-US" sz="2400" dirty="0"/>
                  <a:t>。空间域处理又可分为</a:t>
                </a:r>
                <a:r>
                  <a:rPr lang="zh-CN" altLang="en-US" sz="2400" dirty="0">
                    <a:solidFill>
                      <a:srgbClr val="FF0000"/>
                    </a:solidFill>
                  </a:rPr>
                  <a:t>灰度变换</a:t>
                </a:r>
                <a:r>
                  <a:rPr lang="zh-CN" altLang="en-US" sz="2400" dirty="0"/>
                  <a:t>和</a:t>
                </a:r>
                <a:r>
                  <a:rPr lang="zh-CN" altLang="en-US" sz="2400" dirty="0">
                    <a:solidFill>
                      <a:srgbClr val="FF0000"/>
                    </a:solidFill>
                  </a:rPr>
                  <a:t>空间滤波</a:t>
                </a:r>
                <a:r>
                  <a:rPr lang="zh-CN" altLang="en-US" sz="2400" dirty="0"/>
                  <a:t>两类。</a:t>
                </a:r>
                <a:endParaRPr lang="en-US" altLang="zh-CN" sz="2400" dirty="0"/>
              </a:p>
              <a:p>
                <a:pPr marL="342900" indent="-342900">
                  <a:buFont typeface="Arial" panose="020B0604020202020204" pitchFamily="34" charset="0"/>
                  <a:buChar char="•"/>
                </a:pPr>
                <a:r>
                  <a:rPr lang="zh-CN" altLang="en-US" sz="2400" dirty="0"/>
                  <a:t>空间域处理可以数学形式化为：</a:t>
                </a:r>
                <a:endParaRPr lang="en-US" altLang="zh-CN" sz="2400" dirty="0"/>
              </a:p>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g</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m:oMathPara>
                </a14:m>
                <a:endParaRPr lang="en-US" altLang="zh-CN" sz="2400" dirty="0"/>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oMath>
                </a14:m>
                <a:r>
                  <a:rPr lang="zh-CN" altLang="en-US" sz="2400" dirty="0"/>
                  <a:t>为输入图像，</a:t>
                </a:r>
                <a14:m>
                  <m:oMath xmlns:m="http://schemas.openxmlformats.org/officeDocument/2006/math">
                    <m:r>
                      <m:rPr>
                        <m:sty m:val="p"/>
                      </m:rPr>
                      <a:rPr lang="en-US" altLang="zh-CN" sz="2400" i="1" dirty="0">
                        <a:latin typeface="Cambria Math" panose="02040503050406030204" pitchFamily="18" charset="0"/>
                      </a:rPr>
                      <m:t>g</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zh-CN" altLang="en-US" sz="2400" dirty="0"/>
                  <a:t>为输出图像，</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是</m:t>
                    </m:r>
                    <m:r>
                      <a:rPr lang="zh-CN" altLang="en-US" sz="2400" i="1" smtClean="0">
                        <a:latin typeface="Cambria Math" panose="02040503050406030204" pitchFamily="18" charset="0"/>
                      </a:rPr>
                      <m:t>空间域</m:t>
                    </m:r>
                  </m:oMath>
                </a14:m>
                <a:r>
                  <a:rPr lang="zh-CN" altLang="en-US" sz="2400" dirty="0"/>
                  <a:t>处理的算子。</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的</m:t>
                    </m:r>
                  </m:oMath>
                </a14:m>
                <a:r>
                  <a:rPr lang="zh-CN" altLang="en-US" sz="2400" dirty="0"/>
                  <a:t>作用范围可以是单一像素，也可以是</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t>的邻域。</a:t>
                </a:r>
                <a:endParaRPr lang="en-US" altLang="zh-CN" sz="24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11042905" cy="4822952"/>
              </a:xfrm>
              <a:blipFill>
                <a:blip r:embed="rId2"/>
                <a:stretch>
                  <a:fillRect l="-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6123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数字图像处理的重要性</a:t>
            </a:r>
            <a:endParaRPr lang="zh-CN" altLang="en-US"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5211065" cy="4833112"/>
          </a:xfrm>
        </p:spPr>
        <p:txBody>
          <a:bodyPr>
            <a:normAutofit/>
          </a:bodyPr>
          <a:lstStyle/>
          <a:p>
            <a:pPr marL="342900" indent="-342900">
              <a:buFont typeface="Arial" panose="020B0604020202020204" pitchFamily="34" charset="0"/>
              <a:buChar char="•"/>
            </a:pPr>
            <a:r>
              <a:rPr lang="zh-CN" altLang="en-US" sz="2000" dirty="0"/>
              <a:t>我们生活在</a:t>
            </a:r>
            <a:r>
              <a:rPr lang="zh-CN" altLang="en-US" sz="2000" dirty="0">
                <a:solidFill>
                  <a:srgbClr val="FF0000"/>
                </a:solidFill>
              </a:rPr>
              <a:t>信息爆炸</a:t>
            </a:r>
            <a:r>
              <a:rPr lang="zh-CN" altLang="en-US" sz="2000" dirty="0"/>
              <a:t>，注意力缺少的时代</a:t>
            </a:r>
            <a:endParaRPr lang="en-US" altLang="zh-CN" sz="2000" dirty="0"/>
          </a:p>
          <a:p>
            <a:pPr marL="342900" indent="-342900">
              <a:buFont typeface="Arial" panose="020B0604020202020204" pitchFamily="34" charset="0"/>
              <a:buChar char="•"/>
            </a:pPr>
            <a:r>
              <a:rPr lang="zh-CN" altLang="en-US" sz="2000" dirty="0">
                <a:solidFill>
                  <a:srgbClr val="FF0000"/>
                </a:solidFill>
              </a:rPr>
              <a:t>图像信息更易被大脑捕获</a:t>
            </a:r>
            <a:endParaRPr lang="en-US" altLang="zh-CN" sz="2000" dirty="0">
              <a:solidFill>
                <a:srgbClr val="FF0000"/>
              </a:solidFill>
            </a:endParaRPr>
          </a:p>
          <a:p>
            <a:pPr marL="342900" indent="-342900">
              <a:buFont typeface="Arial" panose="020B0604020202020204" pitchFamily="34" charset="0"/>
              <a:buChar char="•"/>
            </a:pPr>
            <a:r>
              <a:rPr lang="zh-CN" altLang="en-US" sz="2000" dirty="0"/>
              <a:t>比如文字 （哈哈哈，兴高采烈，开心到飞起</a:t>
            </a:r>
            <a:r>
              <a:rPr lang="en-US" altLang="zh-CN" sz="2000" dirty="0"/>
              <a:t>…</a:t>
            </a:r>
            <a:r>
              <a:rPr lang="zh-CN" altLang="en-US" sz="2000" dirty="0"/>
              <a:t>）</a:t>
            </a:r>
            <a:r>
              <a:rPr lang="en-US" altLang="zh-CN" sz="2000" dirty="0"/>
              <a:t>-&gt; </a:t>
            </a:r>
            <a:r>
              <a:rPr lang="zh-CN" altLang="en-US" sz="2000" dirty="0"/>
              <a:t>换成表情图片。</a:t>
            </a:r>
            <a:endParaRPr lang="en-US" altLang="zh-CN" sz="2000" dirty="0"/>
          </a:p>
          <a:p>
            <a:pPr marL="342900" indent="-342900">
              <a:buFont typeface="Arial" panose="020B0604020202020204" pitchFamily="34" charset="0"/>
              <a:buChar char="•"/>
            </a:pPr>
            <a:endParaRPr lang="en-US" altLang="zh-CN" sz="2000" dirty="0"/>
          </a:p>
        </p:txBody>
      </p:sp>
      <p:pic>
        <p:nvPicPr>
          <p:cNvPr id="7" name="图片 6">
            <a:extLst>
              <a:ext uri="{FF2B5EF4-FFF2-40B4-BE49-F238E27FC236}">
                <a16:creationId xmlns:a16="http://schemas.microsoft.com/office/drawing/2014/main" id="{658A7F97-4EFD-B9A8-9AD2-CFC81F8DF6AC}"/>
              </a:ext>
            </a:extLst>
          </p:cNvPr>
          <p:cNvPicPr>
            <a:picLocks noChangeAspect="1"/>
          </p:cNvPicPr>
          <p:nvPr/>
        </p:nvPicPr>
        <p:blipFill>
          <a:blip r:embed="rId2"/>
          <a:stretch>
            <a:fillRect/>
          </a:stretch>
        </p:blipFill>
        <p:spPr>
          <a:xfrm>
            <a:off x="6441442" y="1435608"/>
            <a:ext cx="1524199" cy="2082165"/>
          </a:xfrm>
          <a:prstGeom prst="rect">
            <a:avLst/>
          </a:prstGeom>
        </p:spPr>
      </p:pic>
      <p:pic>
        <p:nvPicPr>
          <p:cNvPr id="9" name="图片 8">
            <a:extLst>
              <a:ext uri="{FF2B5EF4-FFF2-40B4-BE49-F238E27FC236}">
                <a16:creationId xmlns:a16="http://schemas.microsoft.com/office/drawing/2014/main" id="{80E5E590-CFD7-3BC6-BEF5-9C9A68F54E98}"/>
              </a:ext>
            </a:extLst>
          </p:cNvPr>
          <p:cNvPicPr>
            <a:picLocks noChangeAspect="1"/>
          </p:cNvPicPr>
          <p:nvPr/>
        </p:nvPicPr>
        <p:blipFill>
          <a:blip r:embed="rId3"/>
          <a:stretch>
            <a:fillRect/>
          </a:stretch>
        </p:blipFill>
        <p:spPr>
          <a:xfrm>
            <a:off x="9042400" y="1741703"/>
            <a:ext cx="1961082" cy="1961082"/>
          </a:xfrm>
          <a:prstGeom prst="rect">
            <a:avLst/>
          </a:prstGeom>
        </p:spPr>
      </p:pic>
      <p:pic>
        <p:nvPicPr>
          <p:cNvPr id="11" name="图片 10">
            <a:extLst>
              <a:ext uri="{FF2B5EF4-FFF2-40B4-BE49-F238E27FC236}">
                <a16:creationId xmlns:a16="http://schemas.microsoft.com/office/drawing/2014/main" id="{FF6B54B3-6EA3-DBB3-CC96-4B9EC99BD188}"/>
              </a:ext>
            </a:extLst>
          </p:cNvPr>
          <p:cNvPicPr>
            <a:picLocks noChangeAspect="1"/>
          </p:cNvPicPr>
          <p:nvPr/>
        </p:nvPicPr>
        <p:blipFill>
          <a:blip r:embed="rId4"/>
          <a:stretch>
            <a:fillRect/>
          </a:stretch>
        </p:blipFill>
        <p:spPr>
          <a:xfrm>
            <a:off x="8516723" y="4491357"/>
            <a:ext cx="1696720" cy="1696720"/>
          </a:xfrm>
          <a:prstGeom prst="rect">
            <a:avLst/>
          </a:prstGeom>
        </p:spPr>
      </p:pic>
      <p:pic>
        <p:nvPicPr>
          <p:cNvPr id="13" name="图片 12">
            <a:extLst>
              <a:ext uri="{FF2B5EF4-FFF2-40B4-BE49-F238E27FC236}">
                <a16:creationId xmlns:a16="http://schemas.microsoft.com/office/drawing/2014/main" id="{0AB5D67A-065C-0C9A-F2E6-C904D5A6527A}"/>
              </a:ext>
            </a:extLst>
          </p:cNvPr>
          <p:cNvPicPr>
            <a:picLocks noChangeAspect="1"/>
          </p:cNvPicPr>
          <p:nvPr/>
        </p:nvPicPr>
        <p:blipFill>
          <a:blip r:embed="rId5"/>
          <a:stretch>
            <a:fillRect/>
          </a:stretch>
        </p:blipFill>
        <p:spPr>
          <a:xfrm>
            <a:off x="2105132" y="4318246"/>
            <a:ext cx="1854634" cy="1918587"/>
          </a:xfrm>
          <a:prstGeom prst="rect">
            <a:avLst/>
          </a:prstGeom>
        </p:spPr>
      </p:pic>
      <p:pic>
        <p:nvPicPr>
          <p:cNvPr id="15" name="图片 14">
            <a:extLst>
              <a:ext uri="{FF2B5EF4-FFF2-40B4-BE49-F238E27FC236}">
                <a16:creationId xmlns:a16="http://schemas.microsoft.com/office/drawing/2014/main" id="{6CED39F6-D2F8-0C9A-8A48-26FD6BFA68FA}"/>
              </a:ext>
            </a:extLst>
          </p:cNvPr>
          <p:cNvPicPr>
            <a:picLocks noChangeAspect="1"/>
          </p:cNvPicPr>
          <p:nvPr/>
        </p:nvPicPr>
        <p:blipFill>
          <a:blip r:embed="rId6"/>
          <a:stretch>
            <a:fillRect/>
          </a:stretch>
        </p:blipFill>
        <p:spPr>
          <a:xfrm>
            <a:off x="5112526" y="4248345"/>
            <a:ext cx="2058390" cy="2058390"/>
          </a:xfrm>
          <a:prstGeom prst="rect">
            <a:avLst/>
          </a:prstGeom>
        </p:spPr>
      </p:pic>
    </p:spTree>
    <p:extLst>
      <p:ext uri="{BB962C8B-B14F-4D97-AF65-F5344CB8AC3E}">
        <p14:creationId xmlns:p14="http://schemas.microsoft.com/office/powerpoint/2010/main" val="1801934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数字图像处理的生活</a:t>
            </a:r>
            <a:r>
              <a:rPr lang="zh-CN" altLang="en-US" dirty="0"/>
              <a:t>应用</a:t>
            </a:r>
          </a:p>
        </p:txBody>
      </p:sp>
      <p:pic>
        <p:nvPicPr>
          <p:cNvPr id="5" name="内容占位符 4">
            <a:extLst>
              <a:ext uri="{FF2B5EF4-FFF2-40B4-BE49-F238E27FC236}">
                <a16:creationId xmlns:a16="http://schemas.microsoft.com/office/drawing/2014/main" id="{302B67AC-EF05-5754-5B1D-C842F3DADB61}"/>
              </a:ext>
            </a:extLst>
          </p:cNvPr>
          <p:cNvPicPr>
            <a:picLocks noGrp="1" noChangeAspect="1"/>
          </p:cNvPicPr>
          <p:nvPr>
            <p:ph sz="quarter" idx="10"/>
          </p:nvPr>
        </p:nvPicPr>
        <p:blipFill>
          <a:blip r:embed="rId2"/>
          <a:stretch>
            <a:fillRect/>
          </a:stretch>
        </p:blipFill>
        <p:spPr>
          <a:xfrm>
            <a:off x="693419" y="1505310"/>
            <a:ext cx="3301567" cy="1856124"/>
          </a:xfrm>
        </p:spPr>
      </p:pic>
      <p:pic>
        <p:nvPicPr>
          <p:cNvPr id="6" name="内容占位符 4">
            <a:extLst>
              <a:ext uri="{FF2B5EF4-FFF2-40B4-BE49-F238E27FC236}">
                <a16:creationId xmlns:a16="http://schemas.microsoft.com/office/drawing/2014/main" id="{142D93B4-C3CE-492B-9845-1E1D49446ADC}"/>
              </a:ext>
            </a:extLst>
          </p:cNvPr>
          <p:cNvPicPr>
            <a:picLocks noChangeAspect="1"/>
          </p:cNvPicPr>
          <p:nvPr/>
        </p:nvPicPr>
        <p:blipFill>
          <a:blip r:embed="rId3"/>
          <a:srcRect/>
          <a:stretch/>
        </p:blipFill>
        <p:spPr>
          <a:xfrm>
            <a:off x="693419" y="3905636"/>
            <a:ext cx="3372686" cy="2301156"/>
          </a:xfrm>
          <a:prstGeom prst="rect">
            <a:avLst/>
          </a:prstGeom>
        </p:spPr>
      </p:pic>
      <p:sp>
        <p:nvSpPr>
          <p:cNvPr id="7" name="文本框 6">
            <a:extLst>
              <a:ext uri="{FF2B5EF4-FFF2-40B4-BE49-F238E27FC236}">
                <a16:creationId xmlns:a16="http://schemas.microsoft.com/office/drawing/2014/main" id="{3057F082-30BF-E8B9-FA8F-8233EE8B3213}"/>
              </a:ext>
            </a:extLst>
          </p:cNvPr>
          <p:cNvSpPr txBox="1"/>
          <p:nvPr/>
        </p:nvSpPr>
        <p:spPr>
          <a:xfrm>
            <a:off x="1438687" y="3468468"/>
            <a:ext cx="1462260" cy="307777"/>
          </a:xfrm>
          <a:prstGeom prst="rect">
            <a:avLst/>
          </a:prstGeom>
          <a:noFill/>
        </p:spPr>
        <p:txBody>
          <a:bodyPr wrap="none" rtlCol="0">
            <a:spAutoFit/>
          </a:bodyPr>
          <a:lstStyle/>
          <a:p>
            <a:r>
              <a:rPr lang="zh-CN" altLang="en-US" sz="1400" dirty="0"/>
              <a:t>照片质量的优化</a:t>
            </a:r>
          </a:p>
        </p:txBody>
      </p:sp>
      <p:sp>
        <p:nvSpPr>
          <p:cNvPr id="8" name="文本框 7">
            <a:extLst>
              <a:ext uri="{FF2B5EF4-FFF2-40B4-BE49-F238E27FC236}">
                <a16:creationId xmlns:a16="http://schemas.microsoft.com/office/drawing/2014/main" id="{05AB005A-706E-4B8C-7E44-C4B23126E59A}"/>
              </a:ext>
            </a:extLst>
          </p:cNvPr>
          <p:cNvSpPr txBox="1"/>
          <p:nvPr/>
        </p:nvSpPr>
        <p:spPr>
          <a:xfrm>
            <a:off x="1635760" y="6256055"/>
            <a:ext cx="1047274" cy="307777"/>
          </a:xfrm>
          <a:prstGeom prst="rect">
            <a:avLst/>
          </a:prstGeom>
          <a:noFill/>
        </p:spPr>
        <p:txBody>
          <a:bodyPr wrap="none" rtlCol="0">
            <a:spAutoFit/>
          </a:bodyPr>
          <a:lstStyle/>
          <a:p>
            <a:r>
              <a:rPr lang="en-US" altLang="zh-CN" sz="1400" dirty="0"/>
              <a:t>Photoshop</a:t>
            </a:r>
            <a:endParaRPr lang="zh-CN" altLang="en-US" sz="1400" dirty="0"/>
          </a:p>
        </p:txBody>
      </p:sp>
      <p:pic>
        <p:nvPicPr>
          <p:cNvPr id="9" name="内容占位符 4">
            <a:extLst>
              <a:ext uri="{FF2B5EF4-FFF2-40B4-BE49-F238E27FC236}">
                <a16:creationId xmlns:a16="http://schemas.microsoft.com/office/drawing/2014/main" id="{A925CB60-6886-7262-2BB2-83998A03CD43}"/>
              </a:ext>
            </a:extLst>
          </p:cNvPr>
          <p:cNvPicPr>
            <a:picLocks noChangeAspect="1"/>
          </p:cNvPicPr>
          <p:nvPr/>
        </p:nvPicPr>
        <p:blipFill>
          <a:blip r:embed="rId4"/>
          <a:srcRect/>
          <a:stretch/>
        </p:blipFill>
        <p:spPr>
          <a:xfrm>
            <a:off x="4594860" y="1505310"/>
            <a:ext cx="3167380" cy="1781651"/>
          </a:xfrm>
          <a:prstGeom prst="rect">
            <a:avLst/>
          </a:prstGeom>
        </p:spPr>
      </p:pic>
      <p:sp>
        <p:nvSpPr>
          <p:cNvPr id="10" name="文本框 9">
            <a:extLst>
              <a:ext uri="{FF2B5EF4-FFF2-40B4-BE49-F238E27FC236}">
                <a16:creationId xmlns:a16="http://schemas.microsoft.com/office/drawing/2014/main" id="{F7CE92C8-6470-6B0C-E5E1-54F3CB6F1AFD}"/>
              </a:ext>
            </a:extLst>
          </p:cNvPr>
          <p:cNvSpPr txBox="1"/>
          <p:nvPr/>
        </p:nvSpPr>
        <p:spPr>
          <a:xfrm>
            <a:off x="5387946" y="3476674"/>
            <a:ext cx="1441420" cy="307777"/>
          </a:xfrm>
          <a:prstGeom prst="rect">
            <a:avLst/>
          </a:prstGeom>
          <a:noFill/>
        </p:spPr>
        <p:txBody>
          <a:bodyPr wrap="none" rtlCol="0">
            <a:spAutoFit/>
          </a:bodyPr>
          <a:lstStyle/>
          <a:p>
            <a:r>
              <a:rPr lang="zh-CN" altLang="en-US" sz="1400" dirty="0"/>
              <a:t>数字图像的存储</a:t>
            </a:r>
          </a:p>
        </p:txBody>
      </p:sp>
      <p:sp>
        <p:nvSpPr>
          <p:cNvPr id="11" name="文本框 10">
            <a:extLst>
              <a:ext uri="{FF2B5EF4-FFF2-40B4-BE49-F238E27FC236}">
                <a16:creationId xmlns:a16="http://schemas.microsoft.com/office/drawing/2014/main" id="{C39FA5CF-6889-B46E-0B59-152FA07C3496}"/>
              </a:ext>
            </a:extLst>
          </p:cNvPr>
          <p:cNvSpPr txBox="1"/>
          <p:nvPr/>
        </p:nvSpPr>
        <p:spPr>
          <a:xfrm>
            <a:off x="5457840" y="6091038"/>
            <a:ext cx="1441420" cy="307777"/>
          </a:xfrm>
          <a:prstGeom prst="rect">
            <a:avLst/>
          </a:prstGeom>
          <a:noFill/>
        </p:spPr>
        <p:txBody>
          <a:bodyPr wrap="none" rtlCol="0">
            <a:spAutoFit/>
          </a:bodyPr>
          <a:lstStyle/>
          <a:p>
            <a:r>
              <a:rPr lang="zh-CN" altLang="en-US" sz="1400" dirty="0"/>
              <a:t>数字图像的压缩</a:t>
            </a:r>
          </a:p>
        </p:txBody>
      </p:sp>
      <p:pic>
        <p:nvPicPr>
          <p:cNvPr id="12" name="内容占位符 4">
            <a:extLst>
              <a:ext uri="{FF2B5EF4-FFF2-40B4-BE49-F238E27FC236}">
                <a16:creationId xmlns:a16="http://schemas.microsoft.com/office/drawing/2014/main" id="{1D38440B-524E-18D5-CCBD-1A53C9956B38}"/>
              </a:ext>
            </a:extLst>
          </p:cNvPr>
          <p:cNvPicPr>
            <a:picLocks noChangeAspect="1"/>
          </p:cNvPicPr>
          <p:nvPr/>
        </p:nvPicPr>
        <p:blipFill>
          <a:blip r:embed="rId5"/>
          <a:srcRect/>
          <a:stretch/>
        </p:blipFill>
        <p:spPr>
          <a:xfrm>
            <a:off x="4594860" y="4369660"/>
            <a:ext cx="3167380" cy="1373108"/>
          </a:xfrm>
          <a:prstGeom prst="rect">
            <a:avLst/>
          </a:prstGeom>
        </p:spPr>
      </p:pic>
      <p:pic>
        <p:nvPicPr>
          <p:cNvPr id="13" name="内容占位符 4">
            <a:extLst>
              <a:ext uri="{FF2B5EF4-FFF2-40B4-BE49-F238E27FC236}">
                <a16:creationId xmlns:a16="http://schemas.microsoft.com/office/drawing/2014/main" id="{1E50C7F7-520F-4375-8A8A-6119AD494F2D}"/>
              </a:ext>
            </a:extLst>
          </p:cNvPr>
          <p:cNvPicPr>
            <a:picLocks noChangeAspect="1"/>
          </p:cNvPicPr>
          <p:nvPr/>
        </p:nvPicPr>
        <p:blipFill>
          <a:blip r:embed="rId6"/>
          <a:srcRect/>
          <a:stretch/>
        </p:blipFill>
        <p:spPr>
          <a:xfrm>
            <a:off x="8290995" y="1478272"/>
            <a:ext cx="2284954" cy="2646688"/>
          </a:xfrm>
          <a:prstGeom prst="rect">
            <a:avLst/>
          </a:prstGeom>
        </p:spPr>
      </p:pic>
      <p:sp>
        <p:nvSpPr>
          <p:cNvPr id="14" name="文本框 13">
            <a:extLst>
              <a:ext uri="{FF2B5EF4-FFF2-40B4-BE49-F238E27FC236}">
                <a16:creationId xmlns:a16="http://schemas.microsoft.com/office/drawing/2014/main" id="{18322E27-0336-770B-44BE-0C41DF9A4EFE}"/>
              </a:ext>
            </a:extLst>
          </p:cNvPr>
          <p:cNvSpPr txBox="1"/>
          <p:nvPr/>
        </p:nvSpPr>
        <p:spPr>
          <a:xfrm>
            <a:off x="8712762" y="4124960"/>
            <a:ext cx="1441420" cy="307777"/>
          </a:xfrm>
          <a:prstGeom prst="rect">
            <a:avLst/>
          </a:prstGeom>
          <a:noFill/>
        </p:spPr>
        <p:txBody>
          <a:bodyPr wrap="none" rtlCol="0">
            <a:spAutoFit/>
          </a:bodyPr>
          <a:lstStyle/>
          <a:p>
            <a:r>
              <a:rPr lang="zh-CN" altLang="en-US" sz="1400" dirty="0"/>
              <a:t>数字图像的降噪</a:t>
            </a:r>
          </a:p>
        </p:txBody>
      </p:sp>
      <p:pic>
        <p:nvPicPr>
          <p:cNvPr id="15" name="内容占位符 4">
            <a:extLst>
              <a:ext uri="{FF2B5EF4-FFF2-40B4-BE49-F238E27FC236}">
                <a16:creationId xmlns:a16="http://schemas.microsoft.com/office/drawing/2014/main" id="{F4B05DC3-9457-8781-191A-41FFB0FEF26F}"/>
              </a:ext>
            </a:extLst>
          </p:cNvPr>
          <p:cNvPicPr>
            <a:picLocks noChangeAspect="1"/>
          </p:cNvPicPr>
          <p:nvPr/>
        </p:nvPicPr>
        <p:blipFill>
          <a:blip r:embed="rId7"/>
          <a:srcRect/>
          <a:stretch/>
        </p:blipFill>
        <p:spPr>
          <a:xfrm>
            <a:off x="8290995" y="4551585"/>
            <a:ext cx="2317573" cy="1373108"/>
          </a:xfrm>
          <a:prstGeom prst="rect">
            <a:avLst/>
          </a:prstGeom>
        </p:spPr>
      </p:pic>
      <p:sp>
        <p:nvSpPr>
          <p:cNvPr id="16" name="文本框 15">
            <a:extLst>
              <a:ext uri="{FF2B5EF4-FFF2-40B4-BE49-F238E27FC236}">
                <a16:creationId xmlns:a16="http://schemas.microsoft.com/office/drawing/2014/main" id="{374B57E7-5065-0100-69B6-02AD91D0C7CE}"/>
              </a:ext>
            </a:extLst>
          </p:cNvPr>
          <p:cNvSpPr txBox="1"/>
          <p:nvPr/>
        </p:nvSpPr>
        <p:spPr>
          <a:xfrm>
            <a:off x="8818839" y="6102166"/>
            <a:ext cx="1261884" cy="307777"/>
          </a:xfrm>
          <a:prstGeom prst="rect">
            <a:avLst/>
          </a:prstGeom>
          <a:noFill/>
        </p:spPr>
        <p:txBody>
          <a:bodyPr wrap="none" rtlCol="0">
            <a:spAutoFit/>
          </a:bodyPr>
          <a:lstStyle/>
          <a:p>
            <a:r>
              <a:rPr lang="zh-CN" altLang="en-US" sz="1400" dirty="0"/>
              <a:t>直播翻车现场</a:t>
            </a:r>
          </a:p>
        </p:txBody>
      </p:sp>
    </p:spTree>
    <p:extLst>
      <p:ext uri="{BB962C8B-B14F-4D97-AF65-F5344CB8AC3E}">
        <p14:creationId xmlns:p14="http://schemas.microsoft.com/office/powerpoint/2010/main" val="1142698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数字图像处理的工业界</a:t>
            </a:r>
            <a:r>
              <a:rPr lang="zh-CN" altLang="en-US" dirty="0"/>
              <a:t>与学术界应用</a:t>
            </a:r>
          </a:p>
        </p:txBody>
      </p:sp>
      <p:pic>
        <p:nvPicPr>
          <p:cNvPr id="5" name="内容占位符 4">
            <a:extLst>
              <a:ext uri="{FF2B5EF4-FFF2-40B4-BE49-F238E27FC236}">
                <a16:creationId xmlns:a16="http://schemas.microsoft.com/office/drawing/2014/main" id="{302B67AC-EF05-5754-5B1D-C842F3DADB61}"/>
              </a:ext>
            </a:extLst>
          </p:cNvPr>
          <p:cNvPicPr>
            <a:picLocks noGrp="1" noChangeAspect="1"/>
          </p:cNvPicPr>
          <p:nvPr>
            <p:ph sz="quarter" idx="10"/>
          </p:nvPr>
        </p:nvPicPr>
        <p:blipFill>
          <a:blip r:embed="rId2"/>
          <a:srcRect/>
          <a:stretch/>
        </p:blipFill>
        <p:spPr>
          <a:xfrm>
            <a:off x="1024079" y="1351422"/>
            <a:ext cx="2834834" cy="2355490"/>
          </a:xfrm>
        </p:spPr>
      </p:pic>
      <p:sp>
        <p:nvSpPr>
          <p:cNvPr id="8" name="文本框 7">
            <a:extLst>
              <a:ext uri="{FF2B5EF4-FFF2-40B4-BE49-F238E27FC236}">
                <a16:creationId xmlns:a16="http://schemas.microsoft.com/office/drawing/2014/main" id="{05AB005A-706E-4B8C-7E44-C4B23126E59A}"/>
              </a:ext>
            </a:extLst>
          </p:cNvPr>
          <p:cNvSpPr txBox="1"/>
          <p:nvPr/>
        </p:nvSpPr>
        <p:spPr>
          <a:xfrm>
            <a:off x="1670291" y="3816309"/>
            <a:ext cx="1542410" cy="307777"/>
          </a:xfrm>
          <a:prstGeom prst="rect">
            <a:avLst/>
          </a:prstGeom>
          <a:noFill/>
        </p:spPr>
        <p:txBody>
          <a:bodyPr wrap="none" rtlCol="0">
            <a:spAutoFit/>
          </a:bodyPr>
          <a:lstStyle/>
          <a:p>
            <a:r>
              <a:rPr lang="en-US" altLang="zh-CN" sz="1400" dirty="0"/>
              <a:t>CT </a:t>
            </a:r>
            <a:r>
              <a:rPr lang="zh-CN" altLang="en-US" sz="1400" dirty="0"/>
              <a:t>与 </a:t>
            </a:r>
            <a:r>
              <a:rPr lang="en-US" altLang="zh-CN" sz="1400" dirty="0"/>
              <a:t>X </a:t>
            </a:r>
            <a:r>
              <a:rPr lang="zh-CN" altLang="en-US" sz="1400" dirty="0"/>
              <a:t>射线成像</a:t>
            </a:r>
          </a:p>
        </p:txBody>
      </p:sp>
      <p:pic>
        <p:nvPicPr>
          <p:cNvPr id="4" name="图片 3">
            <a:extLst>
              <a:ext uri="{FF2B5EF4-FFF2-40B4-BE49-F238E27FC236}">
                <a16:creationId xmlns:a16="http://schemas.microsoft.com/office/drawing/2014/main" id="{A01C7169-812D-05D8-D4E6-1B01FB14DF5C}"/>
              </a:ext>
            </a:extLst>
          </p:cNvPr>
          <p:cNvPicPr>
            <a:picLocks noChangeAspect="1"/>
          </p:cNvPicPr>
          <p:nvPr/>
        </p:nvPicPr>
        <p:blipFill>
          <a:blip r:embed="rId3"/>
          <a:stretch>
            <a:fillRect/>
          </a:stretch>
        </p:blipFill>
        <p:spPr>
          <a:xfrm>
            <a:off x="4459287" y="1314633"/>
            <a:ext cx="6829425" cy="2514600"/>
          </a:xfrm>
          <a:prstGeom prst="rect">
            <a:avLst/>
          </a:prstGeom>
        </p:spPr>
      </p:pic>
      <p:sp>
        <p:nvSpPr>
          <p:cNvPr id="17" name="文本框 16">
            <a:extLst>
              <a:ext uri="{FF2B5EF4-FFF2-40B4-BE49-F238E27FC236}">
                <a16:creationId xmlns:a16="http://schemas.microsoft.com/office/drawing/2014/main" id="{181F8367-5FC8-A70A-3166-F6B80FE79AFA}"/>
              </a:ext>
            </a:extLst>
          </p:cNvPr>
          <p:cNvSpPr txBox="1"/>
          <p:nvPr/>
        </p:nvSpPr>
        <p:spPr>
          <a:xfrm>
            <a:off x="7102794" y="3829233"/>
            <a:ext cx="1806905" cy="307777"/>
          </a:xfrm>
          <a:prstGeom prst="rect">
            <a:avLst/>
          </a:prstGeom>
          <a:noFill/>
        </p:spPr>
        <p:txBody>
          <a:bodyPr wrap="none" rtlCol="0">
            <a:spAutoFit/>
          </a:bodyPr>
          <a:lstStyle/>
          <a:p>
            <a:r>
              <a:rPr lang="en-US" altLang="zh-CN" sz="1400" dirty="0"/>
              <a:t>ECCV 2018 </a:t>
            </a:r>
            <a:r>
              <a:rPr lang="zh-CN" altLang="en-US" sz="1400" dirty="0"/>
              <a:t>车牌识别</a:t>
            </a:r>
          </a:p>
        </p:txBody>
      </p:sp>
      <p:pic>
        <p:nvPicPr>
          <p:cNvPr id="19" name="图片 18">
            <a:extLst>
              <a:ext uri="{FF2B5EF4-FFF2-40B4-BE49-F238E27FC236}">
                <a16:creationId xmlns:a16="http://schemas.microsoft.com/office/drawing/2014/main" id="{9B02FF6E-A6F3-8ABF-40D5-075ED619D707}"/>
              </a:ext>
            </a:extLst>
          </p:cNvPr>
          <p:cNvPicPr>
            <a:picLocks noChangeAspect="1"/>
          </p:cNvPicPr>
          <p:nvPr/>
        </p:nvPicPr>
        <p:blipFill>
          <a:blip r:embed="rId4"/>
          <a:stretch>
            <a:fillRect/>
          </a:stretch>
        </p:blipFill>
        <p:spPr>
          <a:xfrm>
            <a:off x="1024079" y="4233483"/>
            <a:ext cx="2008266" cy="2008266"/>
          </a:xfrm>
          <a:prstGeom prst="rect">
            <a:avLst/>
          </a:prstGeom>
        </p:spPr>
      </p:pic>
      <p:sp>
        <p:nvSpPr>
          <p:cNvPr id="20" name="文本框 19">
            <a:extLst>
              <a:ext uri="{FF2B5EF4-FFF2-40B4-BE49-F238E27FC236}">
                <a16:creationId xmlns:a16="http://schemas.microsoft.com/office/drawing/2014/main" id="{21BEFC85-F519-2B3B-4019-62332E88019E}"/>
              </a:ext>
            </a:extLst>
          </p:cNvPr>
          <p:cNvSpPr txBox="1"/>
          <p:nvPr/>
        </p:nvSpPr>
        <p:spPr>
          <a:xfrm>
            <a:off x="1359599" y="6241749"/>
            <a:ext cx="1337226" cy="307777"/>
          </a:xfrm>
          <a:prstGeom prst="rect">
            <a:avLst/>
          </a:prstGeom>
          <a:noFill/>
        </p:spPr>
        <p:txBody>
          <a:bodyPr wrap="none" rtlCol="0">
            <a:spAutoFit/>
          </a:bodyPr>
          <a:lstStyle/>
          <a:p>
            <a:r>
              <a:rPr lang="en-US" altLang="zh-CN" sz="1400" dirty="0"/>
              <a:t>2019 </a:t>
            </a:r>
            <a:r>
              <a:rPr lang="zh-CN" altLang="en-US" sz="1400" dirty="0"/>
              <a:t>黑洞照片</a:t>
            </a:r>
          </a:p>
        </p:txBody>
      </p:sp>
      <p:pic>
        <p:nvPicPr>
          <p:cNvPr id="22" name="图片 21">
            <a:extLst>
              <a:ext uri="{FF2B5EF4-FFF2-40B4-BE49-F238E27FC236}">
                <a16:creationId xmlns:a16="http://schemas.microsoft.com/office/drawing/2014/main" id="{99816941-5386-DB64-F218-7071EE042F31}"/>
              </a:ext>
            </a:extLst>
          </p:cNvPr>
          <p:cNvPicPr>
            <a:picLocks noChangeAspect="1"/>
          </p:cNvPicPr>
          <p:nvPr/>
        </p:nvPicPr>
        <p:blipFill>
          <a:blip r:embed="rId5"/>
          <a:stretch>
            <a:fillRect/>
          </a:stretch>
        </p:blipFill>
        <p:spPr>
          <a:xfrm>
            <a:off x="3858913" y="4233483"/>
            <a:ext cx="3327575" cy="1853934"/>
          </a:xfrm>
          <a:prstGeom prst="rect">
            <a:avLst/>
          </a:prstGeom>
        </p:spPr>
      </p:pic>
      <p:sp>
        <p:nvSpPr>
          <p:cNvPr id="23" name="文本框 22">
            <a:extLst>
              <a:ext uri="{FF2B5EF4-FFF2-40B4-BE49-F238E27FC236}">
                <a16:creationId xmlns:a16="http://schemas.microsoft.com/office/drawing/2014/main" id="{F82B2956-7A60-A187-2CA4-9E191D86C07C}"/>
              </a:ext>
            </a:extLst>
          </p:cNvPr>
          <p:cNvSpPr txBox="1"/>
          <p:nvPr/>
        </p:nvSpPr>
        <p:spPr>
          <a:xfrm>
            <a:off x="4891758" y="6183890"/>
            <a:ext cx="1261884" cy="307777"/>
          </a:xfrm>
          <a:prstGeom prst="rect">
            <a:avLst/>
          </a:prstGeom>
          <a:noFill/>
        </p:spPr>
        <p:txBody>
          <a:bodyPr wrap="none" rtlCol="0">
            <a:spAutoFit/>
          </a:bodyPr>
          <a:lstStyle/>
          <a:p>
            <a:r>
              <a:rPr lang="zh-CN" altLang="en-US" sz="1400" dirty="0"/>
              <a:t>卫星飓风图像</a:t>
            </a:r>
          </a:p>
        </p:txBody>
      </p:sp>
      <p:pic>
        <p:nvPicPr>
          <p:cNvPr id="25" name="图片 24">
            <a:extLst>
              <a:ext uri="{FF2B5EF4-FFF2-40B4-BE49-F238E27FC236}">
                <a16:creationId xmlns:a16="http://schemas.microsoft.com/office/drawing/2014/main" id="{D5C51058-3B08-C9EE-8B13-499CC37E35D5}"/>
              </a:ext>
            </a:extLst>
          </p:cNvPr>
          <p:cNvPicPr>
            <a:picLocks noChangeAspect="1"/>
          </p:cNvPicPr>
          <p:nvPr/>
        </p:nvPicPr>
        <p:blipFill>
          <a:blip r:embed="rId6"/>
          <a:stretch>
            <a:fillRect/>
          </a:stretch>
        </p:blipFill>
        <p:spPr>
          <a:xfrm>
            <a:off x="7398326" y="4233483"/>
            <a:ext cx="4266350" cy="1814249"/>
          </a:xfrm>
          <a:prstGeom prst="rect">
            <a:avLst/>
          </a:prstGeom>
        </p:spPr>
      </p:pic>
      <p:sp>
        <p:nvSpPr>
          <p:cNvPr id="26" name="文本框 25">
            <a:extLst>
              <a:ext uri="{FF2B5EF4-FFF2-40B4-BE49-F238E27FC236}">
                <a16:creationId xmlns:a16="http://schemas.microsoft.com/office/drawing/2014/main" id="{260D8E02-4090-0BA8-E3F6-EF39BF9958B6}"/>
              </a:ext>
            </a:extLst>
          </p:cNvPr>
          <p:cNvSpPr txBox="1"/>
          <p:nvPr/>
        </p:nvSpPr>
        <p:spPr>
          <a:xfrm>
            <a:off x="8900559" y="6144205"/>
            <a:ext cx="1663276" cy="307777"/>
          </a:xfrm>
          <a:prstGeom prst="rect">
            <a:avLst/>
          </a:prstGeom>
          <a:noFill/>
        </p:spPr>
        <p:txBody>
          <a:bodyPr wrap="none" rtlCol="0">
            <a:spAutoFit/>
          </a:bodyPr>
          <a:lstStyle/>
          <a:p>
            <a:r>
              <a:rPr lang="zh-CN" altLang="en-US" sz="1400" dirty="0"/>
              <a:t>工业缺陷检测技术</a:t>
            </a:r>
          </a:p>
        </p:txBody>
      </p:sp>
    </p:spTree>
    <p:extLst>
      <p:ext uri="{BB962C8B-B14F-4D97-AF65-F5344CB8AC3E}">
        <p14:creationId xmlns:p14="http://schemas.microsoft.com/office/powerpoint/2010/main" val="2662169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计算机视觉（</a:t>
            </a:r>
            <a:r>
              <a:rPr lang="en-US" altLang="zh-CN" sz="2800" dirty="0"/>
              <a:t>Computer version</a:t>
            </a:r>
            <a:r>
              <a:rPr lang="zh-CN" altLang="en-US" sz="2800" dirty="0"/>
              <a:t>）的应用</a:t>
            </a:r>
            <a:endParaRPr lang="zh-CN" altLang="en-US" dirty="0"/>
          </a:p>
        </p:txBody>
      </p:sp>
      <p:pic>
        <p:nvPicPr>
          <p:cNvPr id="5" name="内容占位符 4">
            <a:extLst>
              <a:ext uri="{FF2B5EF4-FFF2-40B4-BE49-F238E27FC236}">
                <a16:creationId xmlns:a16="http://schemas.microsoft.com/office/drawing/2014/main" id="{302B67AC-EF05-5754-5B1D-C842F3DADB61}"/>
              </a:ext>
            </a:extLst>
          </p:cNvPr>
          <p:cNvPicPr>
            <a:picLocks noGrp="1" noChangeAspect="1"/>
          </p:cNvPicPr>
          <p:nvPr>
            <p:ph sz="quarter" idx="10"/>
          </p:nvPr>
        </p:nvPicPr>
        <p:blipFill>
          <a:blip r:embed="rId2"/>
          <a:srcRect/>
          <a:stretch/>
        </p:blipFill>
        <p:spPr>
          <a:xfrm>
            <a:off x="1033036" y="1481294"/>
            <a:ext cx="3447122" cy="2073658"/>
          </a:xfrm>
        </p:spPr>
      </p:pic>
      <p:sp>
        <p:nvSpPr>
          <p:cNvPr id="8" name="文本框 7">
            <a:extLst>
              <a:ext uri="{FF2B5EF4-FFF2-40B4-BE49-F238E27FC236}">
                <a16:creationId xmlns:a16="http://schemas.microsoft.com/office/drawing/2014/main" id="{05AB005A-706E-4B8C-7E44-C4B23126E59A}"/>
              </a:ext>
            </a:extLst>
          </p:cNvPr>
          <p:cNvSpPr txBox="1"/>
          <p:nvPr/>
        </p:nvSpPr>
        <p:spPr>
          <a:xfrm>
            <a:off x="2129534" y="3599623"/>
            <a:ext cx="902811" cy="307777"/>
          </a:xfrm>
          <a:prstGeom prst="rect">
            <a:avLst/>
          </a:prstGeom>
          <a:noFill/>
        </p:spPr>
        <p:txBody>
          <a:bodyPr wrap="none" rtlCol="0">
            <a:spAutoFit/>
          </a:bodyPr>
          <a:lstStyle/>
          <a:p>
            <a:r>
              <a:rPr lang="zh-CN" altLang="en-US" sz="1400" dirty="0"/>
              <a:t>图像分类</a:t>
            </a:r>
          </a:p>
        </p:txBody>
      </p:sp>
      <p:pic>
        <p:nvPicPr>
          <p:cNvPr id="4" name="图片 3">
            <a:extLst>
              <a:ext uri="{FF2B5EF4-FFF2-40B4-BE49-F238E27FC236}">
                <a16:creationId xmlns:a16="http://schemas.microsoft.com/office/drawing/2014/main" id="{A01C7169-812D-05D8-D4E6-1B01FB14DF5C}"/>
              </a:ext>
            </a:extLst>
          </p:cNvPr>
          <p:cNvPicPr>
            <a:picLocks noChangeAspect="1"/>
          </p:cNvPicPr>
          <p:nvPr/>
        </p:nvPicPr>
        <p:blipFill>
          <a:blip r:embed="rId3"/>
          <a:srcRect/>
          <a:stretch/>
        </p:blipFill>
        <p:spPr>
          <a:xfrm>
            <a:off x="5180417" y="1440585"/>
            <a:ext cx="3152672" cy="2114367"/>
          </a:xfrm>
          <a:prstGeom prst="rect">
            <a:avLst/>
          </a:prstGeom>
        </p:spPr>
      </p:pic>
      <p:sp>
        <p:nvSpPr>
          <p:cNvPr id="17" name="文本框 16">
            <a:extLst>
              <a:ext uri="{FF2B5EF4-FFF2-40B4-BE49-F238E27FC236}">
                <a16:creationId xmlns:a16="http://schemas.microsoft.com/office/drawing/2014/main" id="{181F8367-5FC8-A70A-3166-F6B80FE79AFA}"/>
              </a:ext>
            </a:extLst>
          </p:cNvPr>
          <p:cNvSpPr txBox="1"/>
          <p:nvPr/>
        </p:nvSpPr>
        <p:spPr>
          <a:xfrm>
            <a:off x="6305347" y="3599624"/>
            <a:ext cx="902811" cy="307777"/>
          </a:xfrm>
          <a:prstGeom prst="rect">
            <a:avLst/>
          </a:prstGeom>
          <a:noFill/>
        </p:spPr>
        <p:txBody>
          <a:bodyPr wrap="none" rtlCol="0">
            <a:spAutoFit/>
          </a:bodyPr>
          <a:lstStyle/>
          <a:p>
            <a:r>
              <a:rPr lang="zh-CN" altLang="en-US" sz="1400" dirty="0"/>
              <a:t>目标检测</a:t>
            </a:r>
          </a:p>
        </p:txBody>
      </p:sp>
      <p:pic>
        <p:nvPicPr>
          <p:cNvPr id="19" name="图片 18">
            <a:extLst>
              <a:ext uri="{FF2B5EF4-FFF2-40B4-BE49-F238E27FC236}">
                <a16:creationId xmlns:a16="http://schemas.microsoft.com/office/drawing/2014/main" id="{9B02FF6E-A6F3-8ABF-40D5-075ED619D707}"/>
              </a:ext>
            </a:extLst>
          </p:cNvPr>
          <p:cNvPicPr>
            <a:picLocks noChangeAspect="1"/>
          </p:cNvPicPr>
          <p:nvPr/>
        </p:nvPicPr>
        <p:blipFill>
          <a:blip r:embed="rId4"/>
          <a:srcRect/>
          <a:stretch/>
        </p:blipFill>
        <p:spPr>
          <a:xfrm>
            <a:off x="914114" y="4228931"/>
            <a:ext cx="3977644" cy="1497141"/>
          </a:xfrm>
          <a:prstGeom prst="rect">
            <a:avLst/>
          </a:prstGeom>
        </p:spPr>
      </p:pic>
      <p:sp>
        <p:nvSpPr>
          <p:cNvPr id="20" name="文本框 19">
            <a:extLst>
              <a:ext uri="{FF2B5EF4-FFF2-40B4-BE49-F238E27FC236}">
                <a16:creationId xmlns:a16="http://schemas.microsoft.com/office/drawing/2014/main" id="{21BEFC85-F519-2B3B-4019-62332E88019E}"/>
              </a:ext>
            </a:extLst>
          </p:cNvPr>
          <p:cNvSpPr txBox="1"/>
          <p:nvPr/>
        </p:nvSpPr>
        <p:spPr>
          <a:xfrm>
            <a:off x="2129534" y="5807702"/>
            <a:ext cx="902811" cy="307777"/>
          </a:xfrm>
          <a:prstGeom prst="rect">
            <a:avLst/>
          </a:prstGeom>
          <a:noFill/>
        </p:spPr>
        <p:txBody>
          <a:bodyPr wrap="none" rtlCol="0">
            <a:spAutoFit/>
          </a:bodyPr>
          <a:lstStyle/>
          <a:p>
            <a:r>
              <a:rPr lang="zh-CN" altLang="en-US" sz="1400" dirty="0"/>
              <a:t>图像分隔</a:t>
            </a:r>
          </a:p>
        </p:txBody>
      </p:sp>
      <p:pic>
        <p:nvPicPr>
          <p:cNvPr id="22" name="图片 21">
            <a:extLst>
              <a:ext uri="{FF2B5EF4-FFF2-40B4-BE49-F238E27FC236}">
                <a16:creationId xmlns:a16="http://schemas.microsoft.com/office/drawing/2014/main" id="{99816941-5386-DB64-F218-7071EE042F31}"/>
              </a:ext>
            </a:extLst>
          </p:cNvPr>
          <p:cNvPicPr>
            <a:picLocks noChangeAspect="1"/>
          </p:cNvPicPr>
          <p:nvPr/>
        </p:nvPicPr>
        <p:blipFill>
          <a:blip r:embed="rId5"/>
          <a:srcRect/>
          <a:stretch/>
        </p:blipFill>
        <p:spPr>
          <a:xfrm>
            <a:off x="5167835" y="4059762"/>
            <a:ext cx="3327575" cy="1668409"/>
          </a:xfrm>
          <a:prstGeom prst="rect">
            <a:avLst/>
          </a:prstGeom>
        </p:spPr>
      </p:pic>
      <p:sp>
        <p:nvSpPr>
          <p:cNvPr id="23" name="文本框 22">
            <a:extLst>
              <a:ext uri="{FF2B5EF4-FFF2-40B4-BE49-F238E27FC236}">
                <a16:creationId xmlns:a16="http://schemas.microsoft.com/office/drawing/2014/main" id="{F82B2956-7A60-A187-2CA4-9E191D86C07C}"/>
              </a:ext>
            </a:extLst>
          </p:cNvPr>
          <p:cNvSpPr txBox="1"/>
          <p:nvPr/>
        </p:nvSpPr>
        <p:spPr>
          <a:xfrm>
            <a:off x="6305346" y="5880532"/>
            <a:ext cx="902811" cy="307777"/>
          </a:xfrm>
          <a:prstGeom prst="rect">
            <a:avLst/>
          </a:prstGeom>
          <a:noFill/>
        </p:spPr>
        <p:txBody>
          <a:bodyPr wrap="none" rtlCol="0">
            <a:spAutoFit/>
          </a:bodyPr>
          <a:lstStyle/>
          <a:p>
            <a:r>
              <a:rPr lang="zh-CN" altLang="en-US" sz="1400" dirty="0"/>
              <a:t>图像重构</a:t>
            </a:r>
          </a:p>
        </p:txBody>
      </p:sp>
      <p:pic>
        <p:nvPicPr>
          <p:cNvPr id="25" name="图片 24">
            <a:extLst>
              <a:ext uri="{FF2B5EF4-FFF2-40B4-BE49-F238E27FC236}">
                <a16:creationId xmlns:a16="http://schemas.microsoft.com/office/drawing/2014/main" id="{D5C51058-3B08-C9EE-8B13-499CC37E35D5}"/>
              </a:ext>
            </a:extLst>
          </p:cNvPr>
          <p:cNvPicPr>
            <a:picLocks noChangeAspect="1"/>
          </p:cNvPicPr>
          <p:nvPr/>
        </p:nvPicPr>
        <p:blipFill>
          <a:blip r:embed="rId6"/>
          <a:srcRect/>
          <a:stretch/>
        </p:blipFill>
        <p:spPr>
          <a:xfrm>
            <a:off x="8657732" y="1440584"/>
            <a:ext cx="3152672" cy="3621195"/>
          </a:xfrm>
          <a:prstGeom prst="rect">
            <a:avLst/>
          </a:prstGeom>
        </p:spPr>
      </p:pic>
      <p:sp>
        <p:nvSpPr>
          <p:cNvPr id="26" name="文本框 25">
            <a:extLst>
              <a:ext uri="{FF2B5EF4-FFF2-40B4-BE49-F238E27FC236}">
                <a16:creationId xmlns:a16="http://schemas.microsoft.com/office/drawing/2014/main" id="{260D8E02-4090-0BA8-E3F6-EF39BF9958B6}"/>
              </a:ext>
            </a:extLst>
          </p:cNvPr>
          <p:cNvSpPr txBox="1"/>
          <p:nvPr/>
        </p:nvSpPr>
        <p:spPr>
          <a:xfrm>
            <a:off x="9782662" y="5109639"/>
            <a:ext cx="902811" cy="307777"/>
          </a:xfrm>
          <a:prstGeom prst="rect">
            <a:avLst/>
          </a:prstGeom>
          <a:noFill/>
        </p:spPr>
        <p:txBody>
          <a:bodyPr wrap="none" rtlCol="0">
            <a:spAutoFit/>
          </a:bodyPr>
          <a:lstStyle/>
          <a:p>
            <a:r>
              <a:rPr lang="zh-CN" altLang="en-US" sz="1400" dirty="0"/>
              <a:t>风格迁移</a:t>
            </a:r>
          </a:p>
        </p:txBody>
      </p:sp>
    </p:spTree>
    <p:extLst>
      <p:ext uri="{BB962C8B-B14F-4D97-AF65-F5344CB8AC3E}">
        <p14:creationId xmlns:p14="http://schemas.microsoft.com/office/powerpoint/2010/main" val="332909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计算机视觉（</a:t>
            </a:r>
            <a:r>
              <a:rPr lang="en-US" altLang="zh-CN" sz="2800" dirty="0"/>
              <a:t>Computer version</a:t>
            </a:r>
            <a:r>
              <a:rPr lang="zh-CN" altLang="en-US" sz="2800" dirty="0"/>
              <a:t>）的应用</a:t>
            </a:r>
            <a:endParaRPr lang="zh-CN" altLang="en-US" dirty="0"/>
          </a:p>
        </p:txBody>
      </p:sp>
      <p:pic>
        <p:nvPicPr>
          <p:cNvPr id="5" name="内容占位符 4">
            <a:extLst>
              <a:ext uri="{FF2B5EF4-FFF2-40B4-BE49-F238E27FC236}">
                <a16:creationId xmlns:a16="http://schemas.microsoft.com/office/drawing/2014/main" id="{302B67AC-EF05-5754-5B1D-C842F3DADB61}"/>
              </a:ext>
            </a:extLst>
          </p:cNvPr>
          <p:cNvPicPr>
            <a:picLocks noGrp="1" noChangeAspect="1"/>
          </p:cNvPicPr>
          <p:nvPr>
            <p:ph sz="quarter" idx="10"/>
          </p:nvPr>
        </p:nvPicPr>
        <p:blipFill>
          <a:blip r:embed="rId2"/>
          <a:srcRect/>
          <a:stretch/>
        </p:blipFill>
        <p:spPr>
          <a:xfrm>
            <a:off x="757425" y="1527146"/>
            <a:ext cx="2087375" cy="4174750"/>
          </a:xfrm>
        </p:spPr>
      </p:pic>
      <p:sp>
        <p:nvSpPr>
          <p:cNvPr id="8" name="文本框 7">
            <a:extLst>
              <a:ext uri="{FF2B5EF4-FFF2-40B4-BE49-F238E27FC236}">
                <a16:creationId xmlns:a16="http://schemas.microsoft.com/office/drawing/2014/main" id="{05AB005A-706E-4B8C-7E44-C4B23126E59A}"/>
              </a:ext>
            </a:extLst>
          </p:cNvPr>
          <p:cNvSpPr txBox="1"/>
          <p:nvPr/>
        </p:nvSpPr>
        <p:spPr>
          <a:xfrm>
            <a:off x="1380186" y="5827235"/>
            <a:ext cx="902811" cy="307777"/>
          </a:xfrm>
          <a:prstGeom prst="rect">
            <a:avLst/>
          </a:prstGeom>
          <a:noFill/>
        </p:spPr>
        <p:txBody>
          <a:bodyPr wrap="none" rtlCol="0">
            <a:spAutoFit/>
          </a:bodyPr>
          <a:lstStyle/>
          <a:p>
            <a:r>
              <a:rPr lang="zh-CN" altLang="en-US" sz="1400" dirty="0">
                <a:hlinkClick r:id="rId3"/>
              </a:rPr>
              <a:t>超分辨率</a:t>
            </a:r>
            <a:endParaRPr lang="zh-CN" altLang="en-US" sz="1400" dirty="0"/>
          </a:p>
        </p:txBody>
      </p:sp>
      <p:sp>
        <p:nvSpPr>
          <p:cNvPr id="17" name="文本框 16">
            <a:extLst>
              <a:ext uri="{FF2B5EF4-FFF2-40B4-BE49-F238E27FC236}">
                <a16:creationId xmlns:a16="http://schemas.microsoft.com/office/drawing/2014/main" id="{181F8367-5FC8-A70A-3166-F6B80FE79AFA}"/>
              </a:ext>
            </a:extLst>
          </p:cNvPr>
          <p:cNvSpPr txBox="1"/>
          <p:nvPr/>
        </p:nvSpPr>
        <p:spPr>
          <a:xfrm>
            <a:off x="11100867" y="6783826"/>
            <a:ext cx="902811" cy="307777"/>
          </a:xfrm>
          <a:prstGeom prst="rect">
            <a:avLst/>
          </a:prstGeom>
          <a:noFill/>
        </p:spPr>
        <p:txBody>
          <a:bodyPr wrap="none" rtlCol="0">
            <a:spAutoFit/>
          </a:bodyPr>
          <a:lstStyle/>
          <a:p>
            <a:r>
              <a:rPr lang="zh-CN" altLang="en-US" sz="1400" dirty="0"/>
              <a:t>目标检测</a:t>
            </a:r>
          </a:p>
        </p:txBody>
      </p:sp>
      <p:sp>
        <p:nvSpPr>
          <p:cNvPr id="26" name="文本框 25">
            <a:extLst>
              <a:ext uri="{FF2B5EF4-FFF2-40B4-BE49-F238E27FC236}">
                <a16:creationId xmlns:a16="http://schemas.microsoft.com/office/drawing/2014/main" id="{260D8E02-4090-0BA8-E3F6-EF39BF9958B6}"/>
              </a:ext>
            </a:extLst>
          </p:cNvPr>
          <p:cNvSpPr txBox="1"/>
          <p:nvPr/>
        </p:nvSpPr>
        <p:spPr>
          <a:xfrm>
            <a:off x="5329634" y="5394119"/>
            <a:ext cx="902811" cy="307777"/>
          </a:xfrm>
          <a:prstGeom prst="rect">
            <a:avLst/>
          </a:prstGeom>
          <a:noFill/>
        </p:spPr>
        <p:txBody>
          <a:bodyPr wrap="none" rtlCol="0">
            <a:spAutoFit/>
          </a:bodyPr>
          <a:lstStyle/>
          <a:p>
            <a:r>
              <a:rPr lang="zh-CN" altLang="en-US" sz="1400" dirty="0"/>
              <a:t>图像生成</a:t>
            </a:r>
          </a:p>
        </p:txBody>
      </p:sp>
      <p:pic>
        <p:nvPicPr>
          <p:cNvPr id="6" name="图片 5">
            <a:extLst>
              <a:ext uri="{FF2B5EF4-FFF2-40B4-BE49-F238E27FC236}">
                <a16:creationId xmlns:a16="http://schemas.microsoft.com/office/drawing/2014/main" id="{20E1CB9B-9B56-ABC5-8609-BE1DA11A827B}"/>
              </a:ext>
            </a:extLst>
          </p:cNvPr>
          <p:cNvPicPr>
            <a:picLocks noChangeAspect="1"/>
          </p:cNvPicPr>
          <p:nvPr/>
        </p:nvPicPr>
        <p:blipFill>
          <a:blip r:embed="rId4"/>
          <a:stretch>
            <a:fillRect/>
          </a:stretch>
        </p:blipFill>
        <p:spPr>
          <a:xfrm>
            <a:off x="3376186" y="1532273"/>
            <a:ext cx="5021517" cy="1961918"/>
          </a:xfrm>
          <a:prstGeom prst="rect">
            <a:avLst/>
          </a:prstGeom>
        </p:spPr>
      </p:pic>
      <p:sp>
        <p:nvSpPr>
          <p:cNvPr id="16" name="文本框 15">
            <a:extLst>
              <a:ext uri="{FF2B5EF4-FFF2-40B4-BE49-F238E27FC236}">
                <a16:creationId xmlns:a16="http://schemas.microsoft.com/office/drawing/2014/main" id="{5C38D83F-55A1-EBA3-7D45-DF9426D651C4}"/>
              </a:ext>
            </a:extLst>
          </p:cNvPr>
          <p:cNvSpPr txBox="1"/>
          <p:nvPr/>
        </p:nvSpPr>
        <p:spPr>
          <a:xfrm>
            <a:off x="3376186" y="3542051"/>
            <a:ext cx="6096000" cy="276999"/>
          </a:xfrm>
          <a:prstGeom prst="rect">
            <a:avLst/>
          </a:prstGeom>
          <a:noFill/>
        </p:spPr>
        <p:txBody>
          <a:bodyPr wrap="square">
            <a:spAutoFit/>
          </a:bodyPr>
          <a:lstStyle/>
          <a:p>
            <a:r>
              <a:rPr lang="en-US" altLang="zh-CN" sz="1200" b="0" i="0" dirty="0">
                <a:solidFill>
                  <a:srgbClr val="000000"/>
                </a:solidFill>
                <a:effectLst/>
                <a:latin typeface="Lucida Grande"/>
              </a:rPr>
              <a:t>ECCV 2018 </a:t>
            </a:r>
            <a:r>
              <a:rPr lang="en-US" altLang="zh-CN" sz="1200" dirty="0"/>
              <a:t>ESRGAN: Enhanced Super-Resolution Generative Adversarial Networks</a:t>
            </a:r>
            <a:endParaRPr lang="zh-CN" altLang="en-US" sz="1200" dirty="0"/>
          </a:p>
        </p:txBody>
      </p:sp>
      <p:pic>
        <p:nvPicPr>
          <p:cNvPr id="10" name="图片 9">
            <a:extLst>
              <a:ext uri="{FF2B5EF4-FFF2-40B4-BE49-F238E27FC236}">
                <a16:creationId xmlns:a16="http://schemas.microsoft.com/office/drawing/2014/main" id="{335638D3-191A-7FE6-CFA4-16110C7C419D}"/>
              </a:ext>
            </a:extLst>
          </p:cNvPr>
          <p:cNvPicPr>
            <a:picLocks noChangeAspect="1"/>
          </p:cNvPicPr>
          <p:nvPr/>
        </p:nvPicPr>
        <p:blipFill>
          <a:blip r:embed="rId5"/>
          <a:stretch>
            <a:fillRect/>
          </a:stretch>
        </p:blipFill>
        <p:spPr>
          <a:xfrm>
            <a:off x="3260045" y="3807519"/>
            <a:ext cx="6212141" cy="1567599"/>
          </a:xfrm>
          <a:prstGeom prst="rect">
            <a:avLst/>
          </a:prstGeom>
        </p:spPr>
      </p:pic>
      <p:pic>
        <p:nvPicPr>
          <p:cNvPr id="12" name="图片 11">
            <a:extLst>
              <a:ext uri="{FF2B5EF4-FFF2-40B4-BE49-F238E27FC236}">
                <a16:creationId xmlns:a16="http://schemas.microsoft.com/office/drawing/2014/main" id="{4C0B8E4B-341C-3ED4-24F1-092387B6FB27}"/>
              </a:ext>
            </a:extLst>
          </p:cNvPr>
          <p:cNvPicPr>
            <a:picLocks noChangeAspect="1"/>
          </p:cNvPicPr>
          <p:nvPr/>
        </p:nvPicPr>
        <p:blipFill>
          <a:blip r:embed="rId6"/>
          <a:stretch>
            <a:fillRect/>
          </a:stretch>
        </p:blipFill>
        <p:spPr>
          <a:xfrm>
            <a:off x="9777988" y="1401762"/>
            <a:ext cx="1781175" cy="3343275"/>
          </a:xfrm>
          <a:prstGeom prst="rect">
            <a:avLst/>
          </a:prstGeom>
        </p:spPr>
      </p:pic>
      <p:sp>
        <p:nvSpPr>
          <p:cNvPr id="21" name="文本框 20">
            <a:extLst>
              <a:ext uri="{FF2B5EF4-FFF2-40B4-BE49-F238E27FC236}">
                <a16:creationId xmlns:a16="http://schemas.microsoft.com/office/drawing/2014/main" id="{B38AD835-FD82-5722-75AA-FCC740A75FAC}"/>
              </a:ext>
            </a:extLst>
          </p:cNvPr>
          <p:cNvSpPr txBox="1"/>
          <p:nvPr/>
        </p:nvSpPr>
        <p:spPr>
          <a:xfrm>
            <a:off x="10147256" y="4835319"/>
            <a:ext cx="902811" cy="307777"/>
          </a:xfrm>
          <a:prstGeom prst="rect">
            <a:avLst/>
          </a:prstGeom>
          <a:noFill/>
        </p:spPr>
        <p:txBody>
          <a:bodyPr wrap="none" rtlCol="0">
            <a:spAutoFit/>
          </a:bodyPr>
          <a:lstStyle/>
          <a:p>
            <a:r>
              <a:rPr lang="zh-CN" altLang="en-US" sz="1400" dirty="0"/>
              <a:t>人脸识别</a:t>
            </a:r>
          </a:p>
        </p:txBody>
      </p:sp>
    </p:spTree>
    <p:extLst>
      <p:ext uri="{BB962C8B-B14F-4D97-AF65-F5344CB8AC3E}">
        <p14:creationId xmlns:p14="http://schemas.microsoft.com/office/powerpoint/2010/main" val="327989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人类视觉模型</a:t>
            </a:r>
            <a:r>
              <a:rPr lang="en-US" altLang="zh-CN" dirty="0"/>
              <a:t>-</a:t>
            </a:r>
            <a:r>
              <a:rPr lang="zh-CN" altLang="en-US" dirty="0"/>
              <a:t>结构</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5331915" cy="4974336"/>
          </a:xfrm>
        </p:spPr>
        <p:txBody>
          <a:bodyPr>
            <a:normAutofit/>
          </a:bodyPr>
          <a:lstStyle/>
          <a:p>
            <a:pPr marL="342900" indent="-342900">
              <a:buFont typeface="Arial" panose="020B0604020202020204" pitchFamily="34" charset="0"/>
              <a:buChar char="•"/>
            </a:pPr>
            <a:r>
              <a:rPr lang="zh-CN" altLang="en-US" sz="2000" dirty="0"/>
              <a:t>瞳孔，光的入口。</a:t>
            </a:r>
            <a:endParaRPr lang="en-US" altLang="zh-CN" sz="2000" dirty="0"/>
          </a:p>
          <a:p>
            <a:pPr marL="342900" indent="-342900">
              <a:buFont typeface="Arial" panose="020B0604020202020204" pitchFamily="34" charset="0"/>
              <a:buChar char="•"/>
            </a:pPr>
            <a:r>
              <a:rPr lang="zh-CN" altLang="en-US" sz="2000" dirty="0"/>
              <a:t>虹膜，控制瞳孔大小。</a:t>
            </a:r>
            <a:endParaRPr lang="en-US" altLang="zh-CN" sz="2000" dirty="0"/>
          </a:p>
          <a:p>
            <a:pPr marL="342900" indent="-342900">
              <a:buFont typeface="Arial" panose="020B0604020202020204" pitchFamily="34" charset="0"/>
              <a:buChar char="•"/>
            </a:pPr>
            <a:r>
              <a:rPr lang="zh-CN" altLang="en-US" sz="2000" dirty="0"/>
              <a:t>角膜与晶状体，凸镜成像</a:t>
            </a:r>
            <a:endParaRPr lang="en-US" altLang="zh-CN" sz="2000" dirty="0"/>
          </a:p>
          <a:p>
            <a:pPr marL="342900" indent="-342900">
              <a:buFont typeface="Arial" panose="020B0604020202020204" pitchFamily="34" charset="0"/>
              <a:buChar char="•"/>
            </a:pPr>
            <a:r>
              <a:rPr lang="zh-CN" altLang="en-US" sz="2000" dirty="0"/>
              <a:t>睫状体，控制晶状体的厚度。</a:t>
            </a:r>
            <a:endParaRPr lang="en-US" altLang="zh-CN" sz="2000" dirty="0"/>
          </a:p>
          <a:p>
            <a:pPr marL="342900" indent="-342900">
              <a:buFont typeface="Arial" panose="020B0604020202020204" pitchFamily="34" charset="0"/>
              <a:buChar char="•"/>
            </a:pPr>
            <a:r>
              <a:rPr lang="zh-CN" altLang="en-US" sz="2000" dirty="0"/>
              <a:t>视网膜，视觉成像。包含视杆细胞和视锥细胞，视杆细胞对暗光敏感，视锥细胞对颜色和细节敏感。</a:t>
            </a:r>
            <a:endParaRPr lang="en-US" altLang="zh-CN" sz="2000" dirty="0"/>
          </a:p>
          <a:p>
            <a:pPr marL="342900" indent="-342900">
              <a:buFont typeface="Arial" panose="020B0604020202020204" pitchFamily="34" charset="0"/>
              <a:buChar char="•"/>
            </a:pPr>
            <a:endParaRPr lang="zh-CN" altLang="en-US" sz="2000" dirty="0"/>
          </a:p>
        </p:txBody>
      </p:sp>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2"/>
          <a:stretch>
            <a:fillRect/>
          </a:stretch>
        </p:blipFill>
        <p:spPr>
          <a:xfrm>
            <a:off x="6096000" y="1342823"/>
            <a:ext cx="4628898" cy="2588906"/>
          </a:xfrm>
          <a:prstGeom prst="rect">
            <a:avLst/>
          </a:prstGeom>
        </p:spPr>
      </p:pic>
      <p:pic>
        <p:nvPicPr>
          <p:cNvPr id="7" name="图片 6">
            <a:extLst>
              <a:ext uri="{FF2B5EF4-FFF2-40B4-BE49-F238E27FC236}">
                <a16:creationId xmlns:a16="http://schemas.microsoft.com/office/drawing/2014/main" id="{8AC545B7-132E-18BF-D2A8-4B8C9FFC86EC}"/>
              </a:ext>
            </a:extLst>
          </p:cNvPr>
          <p:cNvPicPr>
            <a:picLocks noChangeAspect="1"/>
          </p:cNvPicPr>
          <p:nvPr/>
        </p:nvPicPr>
        <p:blipFill>
          <a:blip r:embed="rId3"/>
          <a:srcRect/>
          <a:stretch/>
        </p:blipFill>
        <p:spPr>
          <a:xfrm>
            <a:off x="6235666" y="3931729"/>
            <a:ext cx="3610977" cy="2643876"/>
          </a:xfrm>
          <a:prstGeom prst="rect">
            <a:avLst/>
          </a:prstGeom>
        </p:spPr>
      </p:pic>
    </p:spTree>
    <p:extLst>
      <p:ext uri="{BB962C8B-B14F-4D97-AF65-F5344CB8AC3E}">
        <p14:creationId xmlns:p14="http://schemas.microsoft.com/office/powerpoint/2010/main" val="2368422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人类视觉模型</a:t>
            </a:r>
            <a:r>
              <a:rPr lang="en-US" altLang="zh-CN" dirty="0"/>
              <a:t>-</a:t>
            </a:r>
            <a:r>
              <a:rPr lang="zh-CN" altLang="en-US" dirty="0"/>
              <a:t>成像原理</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5331915" cy="4974336"/>
          </a:xfrm>
        </p:spPr>
        <p:txBody>
          <a:bodyPr>
            <a:normAutofit/>
          </a:bodyPr>
          <a:lstStyle/>
          <a:p>
            <a:pPr marL="342900" indent="-342900">
              <a:buFont typeface="Arial" panose="020B0604020202020204" pitchFamily="34" charset="0"/>
              <a:buChar char="•"/>
            </a:pPr>
            <a:r>
              <a:rPr lang="zh-CN" altLang="en-US" sz="2000" dirty="0"/>
              <a:t>光照在物体上，反射出的光进入人眼中。</a:t>
            </a:r>
            <a:endParaRPr lang="en-US" altLang="zh-CN" sz="2000" dirty="0"/>
          </a:p>
          <a:p>
            <a:pPr marL="342900" indent="-342900">
              <a:buFont typeface="Arial" panose="020B0604020202020204" pitchFamily="34" charset="0"/>
              <a:buChar char="•"/>
            </a:pPr>
            <a:r>
              <a:rPr lang="zh-CN" altLang="en-US" sz="2000" dirty="0"/>
              <a:t>通过晶状体聚焦到视网膜上，被视觉细胞所感知，将光信号转变为视觉信号</a:t>
            </a:r>
            <a:endParaRPr lang="en-US" altLang="zh-CN" sz="2000" dirty="0"/>
          </a:p>
          <a:p>
            <a:pPr marL="342900" indent="-342900">
              <a:buFont typeface="Arial" panose="020B0604020202020204" pitchFamily="34" charset="0"/>
              <a:buChar char="•"/>
            </a:pPr>
            <a:r>
              <a:rPr lang="zh-CN" altLang="en-US" sz="2000" dirty="0"/>
              <a:t>大脑进行分析，最后成像。</a:t>
            </a:r>
            <a:endParaRPr lang="en-US" altLang="zh-CN" sz="2000" dirty="0"/>
          </a:p>
          <a:p>
            <a:pPr marL="342900" indent="-342900">
              <a:buFont typeface="Arial" panose="020B0604020202020204" pitchFamily="34" charset="0"/>
              <a:buChar char="•"/>
            </a:pPr>
            <a:r>
              <a:rPr lang="zh-CN" altLang="en-US" sz="2000" dirty="0"/>
              <a:t>晶状体变厚</a:t>
            </a:r>
            <a:r>
              <a:rPr lang="en-US" altLang="zh-CN" sz="2000" dirty="0"/>
              <a:t> -&gt; </a:t>
            </a:r>
            <a:r>
              <a:rPr lang="zh-CN" altLang="en-US" sz="2000" dirty="0"/>
              <a:t>近视 </a:t>
            </a:r>
            <a:r>
              <a:rPr lang="en-US" altLang="zh-CN" sz="2000" dirty="0"/>
              <a:t>-&gt; </a:t>
            </a:r>
            <a:r>
              <a:rPr lang="zh-CN" altLang="en-US" sz="2000" dirty="0"/>
              <a:t>凹镜</a:t>
            </a:r>
            <a:endParaRPr lang="en-US" altLang="zh-CN" sz="2000" dirty="0"/>
          </a:p>
          <a:p>
            <a:pPr marL="342900" indent="-342900">
              <a:buFont typeface="Arial" panose="020B0604020202020204" pitchFamily="34" charset="0"/>
              <a:buChar char="•"/>
            </a:pPr>
            <a:r>
              <a:rPr lang="zh-CN" altLang="en-US" sz="2000" dirty="0"/>
              <a:t>晶状体变薄 </a:t>
            </a:r>
            <a:r>
              <a:rPr lang="en-US" altLang="zh-CN" sz="2000" dirty="0"/>
              <a:t>-&gt; </a:t>
            </a:r>
            <a:r>
              <a:rPr lang="zh-CN" altLang="en-US" sz="2000" dirty="0"/>
              <a:t>远视 </a:t>
            </a:r>
            <a:r>
              <a:rPr lang="en-US" altLang="zh-CN" sz="2000" dirty="0"/>
              <a:t>-&gt; </a:t>
            </a:r>
            <a:r>
              <a:rPr lang="zh-CN" altLang="en-US" sz="2000" dirty="0"/>
              <a:t>凸镜</a:t>
            </a:r>
          </a:p>
        </p:txBody>
      </p:sp>
      <p:pic>
        <p:nvPicPr>
          <p:cNvPr id="7" name="图片 6">
            <a:extLst>
              <a:ext uri="{FF2B5EF4-FFF2-40B4-BE49-F238E27FC236}">
                <a16:creationId xmlns:a16="http://schemas.microsoft.com/office/drawing/2014/main" id="{8AC545B7-132E-18BF-D2A8-4B8C9FFC86EC}"/>
              </a:ext>
            </a:extLst>
          </p:cNvPr>
          <p:cNvPicPr>
            <a:picLocks noChangeAspect="1"/>
          </p:cNvPicPr>
          <p:nvPr/>
        </p:nvPicPr>
        <p:blipFill>
          <a:blip r:embed="rId2"/>
          <a:srcRect/>
          <a:stretch/>
        </p:blipFill>
        <p:spPr>
          <a:xfrm>
            <a:off x="5992600" y="1297090"/>
            <a:ext cx="5331915" cy="3046809"/>
          </a:xfrm>
          <a:prstGeom prst="rect">
            <a:avLst/>
          </a:prstGeom>
        </p:spPr>
      </p:pic>
      <p:pic>
        <p:nvPicPr>
          <p:cNvPr id="6" name="图片 5">
            <a:extLst>
              <a:ext uri="{FF2B5EF4-FFF2-40B4-BE49-F238E27FC236}">
                <a16:creationId xmlns:a16="http://schemas.microsoft.com/office/drawing/2014/main" id="{C1FD7408-F38B-F6DC-FBEE-F7E4C50AFC3C}"/>
              </a:ext>
            </a:extLst>
          </p:cNvPr>
          <p:cNvPicPr>
            <a:picLocks noChangeAspect="1"/>
          </p:cNvPicPr>
          <p:nvPr/>
        </p:nvPicPr>
        <p:blipFill>
          <a:blip r:embed="rId3"/>
          <a:stretch>
            <a:fillRect/>
          </a:stretch>
        </p:blipFill>
        <p:spPr>
          <a:xfrm>
            <a:off x="6096000" y="4343899"/>
            <a:ext cx="3505200" cy="2206869"/>
          </a:xfrm>
          <a:prstGeom prst="rect">
            <a:avLst/>
          </a:prstGeom>
        </p:spPr>
      </p:pic>
    </p:spTree>
    <p:extLst>
      <p:ext uri="{BB962C8B-B14F-4D97-AF65-F5344CB8AC3E}">
        <p14:creationId xmlns:p14="http://schemas.microsoft.com/office/powerpoint/2010/main" val="382921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光与电磁波</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5331915" cy="4974336"/>
              </a:xfrm>
            </p:spPr>
            <p:txBody>
              <a:bodyPr>
                <a:normAutofit/>
              </a:bodyPr>
              <a:lstStyle/>
              <a:p>
                <a:pPr marL="342900" indent="-342900">
                  <a:buFont typeface="Arial" panose="020B0604020202020204" pitchFamily="34" charset="0"/>
                  <a:buChar char="•"/>
                </a:pPr>
                <a:r>
                  <a:rPr lang="en-US" altLang="zh-CN" sz="1600" dirty="0"/>
                  <a:t>1845</a:t>
                </a:r>
                <a:r>
                  <a:rPr lang="zh-CN" altLang="en-US" sz="1600" dirty="0"/>
                  <a:t>年迈克尔</a:t>
                </a:r>
                <a:r>
                  <a:rPr lang="en-US" altLang="zh-CN" sz="1600" dirty="0"/>
                  <a:t>·</a:t>
                </a:r>
                <a:r>
                  <a:rPr lang="zh-CN" altLang="en-US" sz="1600" dirty="0"/>
                  <a:t>法拉首次发现了光和电磁的关系。</a:t>
                </a:r>
                <a:endParaRPr lang="en-US" altLang="zh-CN" sz="1600" dirty="0"/>
              </a:p>
              <a:p>
                <a:pPr marL="342900" indent="-342900">
                  <a:buFont typeface="Arial" panose="020B0604020202020204" pitchFamily="34" charset="0"/>
                  <a:buChar char="•"/>
                </a:pPr>
                <a:r>
                  <a:rPr lang="en-US" altLang="zh-CN" sz="1600" dirty="0"/>
                  <a:t>1865</a:t>
                </a:r>
                <a:r>
                  <a:rPr lang="zh-CN" altLang="en-US" sz="1600" dirty="0"/>
                  <a:t>年詹姆斯</a:t>
                </a:r>
                <a:r>
                  <a:rPr lang="en-US" altLang="zh-CN" sz="1600" dirty="0"/>
                  <a:t>·</a:t>
                </a:r>
                <a:r>
                  <a:rPr lang="zh-CN" altLang="en-US" sz="1600" dirty="0"/>
                  <a:t>麦克斯韦提出了电磁波概念。</a:t>
                </a:r>
                <a:endParaRPr lang="en-US" altLang="zh-CN" sz="1600" dirty="0"/>
              </a:p>
              <a:p>
                <a:pPr marL="342900" indent="-342900">
                  <a:buFont typeface="Arial" panose="020B0604020202020204" pitchFamily="34" charset="0"/>
                  <a:buChar char="•"/>
                </a:pPr>
                <a:r>
                  <a:rPr lang="en-US" altLang="zh-CN" sz="1600" dirty="0"/>
                  <a:t>1888</a:t>
                </a:r>
                <a:r>
                  <a:rPr lang="zh-CN" altLang="en-US" sz="1600" dirty="0"/>
                  <a:t>年，海因里希</a:t>
                </a:r>
                <a:r>
                  <a:rPr lang="en-US" altLang="zh-CN" sz="1600" dirty="0"/>
                  <a:t>·</a:t>
                </a:r>
                <a:r>
                  <a:rPr lang="zh-CN" altLang="en-US" sz="1600" dirty="0"/>
                  <a:t>鲁道夫</a:t>
                </a:r>
                <a:r>
                  <a:rPr lang="en-US" altLang="zh-CN" sz="1600" dirty="0"/>
                  <a:t>·</a:t>
                </a:r>
                <a:r>
                  <a:rPr lang="zh-CN" altLang="en-US" sz="1600" dirty="0"/>
                  <a:t>赫兹 实验证实了光是一种电磁波。</a:t>
                </a:r>
                <a:endParaRPr lang="en-US" altLang="zh-CN" sz="1600" dirty="0"/>
              </a:p>
              <a:p>
                <a:pPr marL="342900" indent="-342900">
                  <a:buFont typeface="Arial" panose="020B0604020202020204" pitchFamily="34" charset="0"/>
                  <a:buChar char="•"/>
                </a:pPr>
                <a:r>
                  <a:rPr lang="zh-CN" altLang="en-US" sz="1600" dirty="0"/>
                  <a:t>波长 </a:t>
                </a:r>
                <a14:m>
                  <m:oMath xmlns:m="http://schemas.openxmlformats.org/officeDocument/2006/math">
                    <m:r>
                      <a:rPr lang="en-US" altLang="zh-CN" sz="1600" b="0" i="1" smtClean="0">
                        <a:latin typeface="Cambria Math" panose="02040503050406030204" pitchFamily="18" charset="0"/>
                      </a:rPr>
                      <m:t>𝜆</m:t>
                    </m:r>
                  </m:oMath>
                </a14:m>
                <a:r>
                  <a:rPr lang="zh-CN" altLang="en-US" sz="1600" dirty="0"/>
                  <a:t> 与频率 </a:t>
                </a:r>
                <a14:m>
                  <m:oMath xmlns:m="http://schemas.openxmlformats.org/officeDocument/2006/math">
                    <m:r>
                      <a:rPr lang="en-US" altLang="zh-CN" sz="1600" b="0" i="1" smtClean="0">
                        <a:latin typeface="Cambria Math" panose="02040503050406030204" pitchFamily="18" charset="0"/>
                      </a:rPr>
                      <m:t>𝑣</m:t>
                    </m:r>
                  </m:oMath>
                </a14:m>
                <a:r>
                  <a:rPr lang="zh-CN" altLang="en-US" sz="1600" dirty="0"/>
                  <a:t> 公式：</a:t>
                </a:r>
                <a:endParaRPr lang="en-US" altLang="zh-CN" sz="1600" dirty="0"/>
              </a:p>
              <a:p>
                <a:pPr marL="457200" lvl="2" indent="0" algn="ctr">
                  <a:buNone/>
                </a:pPr>
                <a14:m>
                  <m:oMath xmlns:m="http://schemas.openxmlformats.org/officeDocument/2006/math">
                    <m:r>
                      <m:rPr>
                        <m:sty m:val="p"/>
                      </m:rPr>
                      <a:rPr lang="en-US" altLang="zh-CN" sz="1800" b="0" i="1" smtClean="0">
                        <a:latin typeface="Cambria Math" panose="02040503050406030204" pitchFamily="18" charset="0"/>
                      </a:rPr>
                      <m:t>λ</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𝑐</m:t>
                        </m:r>
                      </m:num>
                      <m:den>
                        <m:r>
                          <a:rPr lang="en-US" altLang="zh-CN" sz="1800" b="0" i="1" smtClean="0">
                            <a:latin typeface="Cambria Math" panose="02040503050406030204" pitchFamily="18" charset="0"/>
                          </a:rPr>
                          <m:t>𝑉</m:t>
                        </m:r>
                      </m:den>
                    </m:f>
                  </m:oMath>
                </a14:m>
                <a:r>
                  <a:rPr lang="en-US" altLang="zh-CN" sz="1800" b="0" dirty="0"/>
                  <a:t> , </a:t>
                </a:r>
                <a14:m>
                  <m:oMath xmlns:m="http://schemas.openxmlformats.org/officeDocument/2006/math">
                    <m:r>
                      <m:rPr>
                        <m:sty m:val="p"/>
                      </m:rPr>
                      <a:rPr lang="en-US" altLang="zh-CN" sz="1800" i="1" dirty="0">
                        <a:latin typeface="Cambria Math" panose="02040503050406030204" pitchFamily="18" charset="0"/>
                      </a:rPr>
                      <m:t>c</m:t>
                    </m:r>
                  </m:oMath>
                </a14:m>
                <a:r>
                  <a:rPr lang="en-US" altLang="zh-CN" sz="1800" b="0" dirty="0"/>
                  <a:t> </a:t>
                </a:r>
                <a:r>
                  <a:rPr lang="zh-CN" altLang="en-US" sz="1800" b="0" dirty="0"/>
                  <a:t>是光速 </a:t>
                </a:r>
                <a14:m>
                  <m:oMath xmlns:m="http://schemas.openxmlformats.org/officeDocument/2006/math">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998</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10</m:t>
                        </m:r>
                      </m:e>
                      <m:sup>
                        <m:r>
                          <a:rPr lang="en-US" altLang="zh-CN" sz="1800" b="0" i="1" smtClean="0">
                            <a:latin typeface="Cambria Math" panose="02040503050406030204" pitchFamily="18" charset="0"/>
                          </a:rPr>
                          <m:t>8</m:t>
                        </m:r>
                      </m:sup>
                    </m:sSup>
                    <m:r>
                      <m:rPr>
                        <m:sty m:val="p"/>
                      </m:rPr>
                      <a:rPr lang="en-US" altLang="zh-CN" sz="1800" b="0" i="0" smtClean="0">
                        <a:latin typeface="Cambria Math" panose="02040503050406030204" pitchFamily="18" charset="0"/>
                      </a:rPr>
                      <m:t>m</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s</m:t>
                    </m:r>
                  </m:oMath>
                </a14:m>
                <a:endParaRPr lang="en-US" altLang="zh-CN" sz="1800" b="0" dirty="0"/>
              </a:p>
              <a:p>
                <a:pPr marL="342900" indent="-342900">
                  <a:buFont typeface="Arial" panose="020B0604020202020204" pitchFamily="34" charset="0"/>
                  <a:buChar char="•"/>
                </a:pPr>
                <a:r>
                  <a:rPr lang="zh-CN" altLang="en-US" sz="1600" dirty="0"/>
                  <a:t>能量公式：</a:t>
                </a:r>
                <a:endParaRPr lang="en-US" altLang="zh-CN" sz="1600" dirty="0"/>
              </a:p>
              <a:p>
                <a:pPr algn="ctr"/>
                <a14:m>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h</m:t>
                    </m:r>
                    <m:r>
                      <a:rPr lang="en-US" altLang="zh-CN" sz="1600" b="0" i="1" smtClean="0">
                        <a:latin typeface="Cambria Math" panose="02040503050406030204" pitchFamily="18" charset="0"/>
                      </a:rPr>
                      <m:t>𝑣</m:t>
                    </m:r>
                  </m:oMath>
                </a14:m>
                <a:r>
                  <a:rPr lang="en-US" altLang="zh-CN" sz="1600" dirty="0"/>
                  <a:t>, </a:t>
                </a:r>
                <a14:m>
                  <m:oMath xmlns:m="http://schemas.openxmlformats.org/officeDocument/2006/math">
                    <m:r>
                      <a:rPr lang="en-US" altLang="zh-CN" sz="1600" b="0" i="1" smtClean="0">
                        <a:latin typeface="Cambria Math" panose="02040503050406030204" pitchFamily="18" charset="0"/>
                      </a:rPr>
                      <m:t>h</m:t>
                    </m:r>
                  </m:oMath>
                </a14:m>
                <a:r>
                  <a:rPr lang="zh-CN" altLang="en-US" sz="1600" dirty="0"/>
                  <a:t> 是普朗克常数</a:t>
                </a: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5331915" cy="4974336"/>
              </a:xfrm>
              <a:blipFill>
                <a:blip r:embed="rId2"/>
                <a:stretch>
                  <a:fillRect l="-34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3"/>
          <a:srcRect/>
          <a:stretch/>
        </p:blipFill>
        <p:spPr>
          <a:xfrm>
            <a:off x="6227445" y="1342823"/>
            <a:ext cx="4366007" cy="2588906"/>
          </a:xfrm>
          <a:prstGeom prst="rect">
            <a:avLst/>
          </a:prstGeom>
        </p:spPr>
      </p:pic>
      <p:pic>
        <p:nvPicPr>
          <p:cNvPr id="7" name="图片 6">
            <a:extLst>
              <a:ext uri="{FF2B5EF4-FFF2-40B4-BE49-F238E27FC236}">
                <a16:creationId xmlns:a16="http://schemas.microsoft.com/office/drawing/2014/main" id="{8AC545B7-132E-18BF-D2A8-4B8C9FFC86EC}"/>
              </a:ext>
            </a:extLst>
          </p:cNvPr>
          <p:cNvPicPr>
            <a:picLocks noChangeAspect="1"/>
          </p:cNvPicPr>
          <p:nvPr/>
        </p:nvPicPr>
        <p:blipFill>
          <a:blip r:embed="rId4"/>
          <a:srcRect/>
          <a:stretch/>
        </p:blipFill>
        <p:spPr>
          <a:xfrm>
            <a:off x="6096000" y="4138513"/>
            <a:ext cx="4869619" cy="2313069"/>
          </a:xfrm>
          <a:prstGeom prst="rect">
            <a:avLst/>
          </a:prstGeom>
        </p:spPr>
      </p:pic>
    </p:spTree>
    <p:extLst>
      <p:ext uri="{BB962C8B-B14F-4D97-AF65-F5344CB8AC3E}">
        <p14:creationId xmlns:p14="http://schemas.microsoft.com/office/powerpoint/2010/main" val="1292305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光与电磁波</a:t>
            </a:r>
            <a:endParaRPr lang="zh-CN" altLang="en-US"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0876067" cy="1038085"/>
          </a:xfrm>
        </p:spPr>
        <p:txBody>
          <a:bodyPr>
            <a:normAutofit fontScale="92500" lnSpcReduction="20000"/>
          </a:bodyPr>
          <a:lstStyle/>
          <a:p>
            <a:pPr marL="342900" indent="-342900">
              <a:buFont typeface="Arial" panose="020B0604020202020204" pitchFamily="34" charset="0"/>
              <a:buChar char="•"/>
            </a:pPr>
            <a:r>
              <a:rPr lang="zh-CN" altLang="en-US" sz="1800" dirty="0"/>
              <a:t>可见光是数字图像处理的研究内容</a:t>
            </a:r>
            <a:endParaRPr lang="en-US" altLang="zh-CN" sz="1800" dirty="0"/>
          </a:p>
          <a:p>
            <a:pPr marL="342900" indent="-342900">
              <a:buFont typeface="Arial" panose="020B0604020202020204" pitchFamily="34" charset="0"/>
              <a:buChar char="•"/>
            </a:pPr>
            <a:r>
              <a:rPr lang="zh-CN" altLang="en-US" sz="1800" dirty="0"/>
              <a:t>其他频率的电磁波广泛应用于通信和医疗领域。</a:t>
            </a:r>
          </a:p>
        </p:txBody>
      </p:sp>
      <p:pic>
        <p:nvPicPr>
          <p:cNvPr id="7" name="图片 6">
            <a:extLst>
              <a:ext uri="{FF2B5EF4-FFF2-40B4-BE49-F238E27FC236}">
                <a16:creationId xmlns:a16="http://schemas.microsoft.com/office/drawing/2014/main" id="{8AC545B7-132E-18BF-D2A8-4B8C9FFC86EC}"/>
              </a:ext>
            </a:extLst>
          </p:cNvPr>
          <p:cNvPicPr>
            <a:picLocks noChangeAspect="1"/>
          </p:cNvPicPr>
          <p:nvPr/>
        </p:nvPicPr>
        <p:blipFill>
          <a:blip r:embed="rId2"/>
          <a:srcRect/>
          <a:stretch/>
        </p:blipFill>
        <p:spPr>
          <a:xfrm>
            <a:off x="1951101" y="2658308"/>
            <a:ext cx="8289797" cy="3937654"/>
          </a:xfrm>
          <a:prstGeom prst="rect">
            <a:avLst/>
          </a:prstGeom>
        </p:spPr>
      </p:pic>
    </p:spTree>
    <p:extLst>
      <p:ext uri="{BB962C8B-B14F-4D97-AF65-F5344CB8AC3E}">
        <p14:creationId xmlns:p14="http://schemas.microsoft.com/office/powerpoint/2010/main" val="2466329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光与电磁波</a:t>
            </a:r>
            <a:endParaRPr lang="zh-CN" altLang="en-US"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0876067" cy="1038085"/>
          </a:xfrm>
        </p:spPr>
        <p:txBody>
          <a:bodyPr>
            <a:normAutofit/>
          </a:bodyPr>
          <a:lstStyle/>
          <a:p>
            <a:pPr marL="342900" indent="-342900">
              <a:buFont typeface="Arial" panose="020B0604020202020204" pitchFamily="34" charset="0"/>
              <a:buChar char="•"/>
            </a:pPr>
            <a:r>
              <a:rPr lang="zh-CN" altLang="en-US" sz="2400" dirty="0"/>
              <a:t>自然界的物体，因为光的吸收和反射原理。产生了颜色的概念。</a:t>
            </a:r>
          </a:p>
        </p:txBody>
      </p:sp>
      <p:pic>
        <p:nvPicPr>
          <p:cNvPr id="7" name="图片 6">
            <a:extLst>
              <a:ext uri="{FF2B5EF4-FFF2-40B4-BE49-F238E27FC236}">
                <a16:creationId xmlns:a16="http://schemas.microsoft.com/office/drawing/2014/main" id="{8AC545B7-132E-18BF-D2A8-4B8C9FFC86EC}"/>
              </a:ext>
            </a:extLst>
          </p:cNvPr>
          <p:cNvPicPr>
            <a:picLocks noChangeAspect="1"/>
          </p:cNvPicPr>
          <p:nvPr/>
        </p:nvPicPr>
        <p:blipFill>
          <a:blip r:embed="rId2"/>
          <a:srcRect/>
          <a:stretch/>
        </p:blipFill>
        <p:spPr>
          <a:xfrm>
            <a:off x="3144201" y="2473693"/>
            <a:ext cx="5903598" cy="3937654"/>
          </a:xfrm>
          <a:prstGeom prst="rect">
            <a:avLst/>
          </a:prstGeom>
        </p:spPr>
      </p:pic>
    </p:spTree>
    <p:extLst>
      <p:ext uri="{BB962C8B-B14F-4D97-AF65-F5344CB8AC3E}">
        <p14:creationId xmlns:p14="http://schemas.microsoft.com/office/powerpoint/2010/main" val="3662337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灰度变换是基础的图像操作，用来</a:t>
            </a:r>
            <a:r>
              <a:rPr lang="zh-CN" altLang="en-US" sz="2000" dirty="0">
                <a:solidFill>
                  <a:srgbClr val="FF0000"/>
                </a:solidFill>
              </a:rPr>
              <a:t>增强图像</a:t>
            </a:r>
            <a:r>
              <a:rPr lang="zh-CN" altLang="en-US" sz="2000" dirty="0"/>
              <a:t>，图像分割等领域。</a:t>
            </a:r>
            <a:endParaRPr lang="en-US" altLang="zh-CN" sz="2000" dirty="0"/>
          </a:p>
          <a:p>
            <a:pPr marL="342900" indent="-342900">
              <a:buFont typeface="Arial" panose="020B0604020202020204" pitchFamily="34" charset="0"/>
              <a:buChar char="•"/>
            </a:pPr>
            <a:r>
              <a:rPr lang="zh-CN" altLang="en-US" sz="2000" dirty="0"/>
              <a:t>图像增强处理是对图像进行加工，使其结果对于特定应用对于原始图像更适合的一种处理。没有严格的定义。</a:t>
            </a:r>
            <a:r>
              <a:rPr lang="en-US" altLang="zh-CN" sz="2000" dirty="0"/>
              <a:t>[</a:t>
            </a:r>
            <a:r>
              <a:rPr lang="zh-CN" altLang="en-US" sz="2000" dirty="0"/>
              <a:t>数字图像处理（第三版），冈萨雷斯</a:t>
            </a:r>
            <a:r>
              <a:rPr lang="en-US" altLang="zh-CN" sz="2000" dirty="0"/>
              <a:t>]</a:t>
            </a:r>
          </a:p>
        </p:txBody>
      </p:sp>
      <p:pic>
        <p:nvPicPr>
          <p:cNvPr id="7" name="图片 6">
            <a:extLst>
              <a:ext uri="{FF2B5EF4-FFF2-40B4-BE49-F238E27FC236}">
                <a16:creationId xmlns:a16="http://schemas.microsoft.com/office/drawing/2014/main" id="{ADC248BE-CA35-03A6-EF8E-BEC90FEF0BAD}"/>
              </a:ext>
            </a:extLst>
          </p:cNvPr>
          <p:cNvPicPr>
            <a:picLocks noChangeAspect="1"/>
          </p:cNvPicPr>
          <p:nvPr/>
        </p:nvPicPr>
        <p:blipFill>
          <a:blip r:embed="rId2"/>
          <a:stretch>
            <a:fillRect/>
          </a:stretch>
        </p:blipFill>
        <p:spPr>
          <a:xfrm>
            <a:off x="6096000" y="1435608"/>
            <a:ext cx="4324350" cy="4752975"/>
          </a:xfrm>
          <a:prstGeom prst="rect">
            <a:avLst/>
          </a:prstGeom>
        </p:spPr>
      </p:pic>
    </p:spTree>
    <p:extLst>
      <p:ext uri="{BB962C8B-B14F-4D97-AF65-F5344CB8AC3E}">
        <p14:creationId xmlns:p14="http://schemas.microsoft.com/office/powerpoint/2010/main" val="3333466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人眼中的色彩</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0876067" cy="1038085"/>
          </a:xfrm>
        </p:spPr>
        <p:txBody>
          <a:bodyPr>
            <a:normAutofit fontScale="70000" lnSpcReduction="20000"/>
          </a:bodyPr>
          <a:lstStyle/>
          <a:p>
            <a:pPr marL="342900" indent="-342900">
              <a:buFont typeface="Arial" panose="020B0604020202020204" pitchFamily="34" charset="0"/>
              <a:buChar char="•"/>
            </a:pPr>
            <a:r>
              <a:rPr lang="zh-CN" altLang="en-US" sz="2400" dirty="0"/>
              <a:t>人眼能够区分大约 </a:t>
            </a:r>
            <a:r>
              <a:rPr lang="en-US" altLang="zh-CN" sz="2400" dirty="0"/>
              <a:t>1000 </a:t>
            </a:r>
            <a:r>
              <a:rPr lang="zh-CN" altLang="en-US" sz="2400" dirty="0"/>
              <a:t>万种色彩</a:t>
            </a:r>
            <a:endParaRPr lang="en-US" altLang="zh-CN" sz="2400" dirty="0"/>
          </a:p>
          <a:p>
            <a:pPr marL="342900" indent="-342900">
              <a:buFont typeface="Arial" panose="020B0604020202020204" pitchFamily="34" charset="0"/>
              <a:buChar char="•"/>
            </a:pPr>
            <a:r>
              <a:rPr lang="zh-CN" altLang="en-US" sz="2400" dirty="0"/>
              <a:t>视网膜上有</a:t>
            </a:r>
            <a:r>
              <a:rPr lang="en-US" altLang="zh-CN" sz="2400" dirty="0"/>
              <a:t>3</a:t>
            </a:r>
            <a:r>
              <a:rPr lang="zh-CN" altLang="en-US" sz="2400" dirty="0"/>
              <a:t>类视锥细胞，分别感知 </a:t>
            </a:r>
            <a:r>
              <a:rPr lang="en-US" altLang="zh-CN" sz="2400" dirty="0"/>
              <a:t>Red, Green, Blue (RGB)</a:t>
            </a:r>
            <a:endParaRPr lang="zh-CN" altLang="en-US" sz="2400" dirty="0"/>
          </a:p>
        </p:txBody>
      </p:sp>
      <p:pic>
        <p:nvPicPr>
          <p:cNvPr id="5" name="图片 4">
            <a:extLst>
              <a:ext uri="{FF2B5EF4-FFF2-40B4-BE49-F238E27FC236}">
                <a16:creationId xmlns:a16="http://schemas.microsoft.com/office/drawing/2014/main" id="{E0598853-BB9B-D849-BC96-567716E5DB1B}"/>
              </a:ext>
            </a:extLst>
          </p:cNvPr>
          <p:cNvPicPr>
            <a:picLocks noChangeAspect="1"/>
          </p:cNvPicPr>
          <p:nvPr/>
        </p:nvPicPr>
        <p:blipFill>
          <a:blip r:embed="rId2"/>
          <a:stretch>
            <a:fillRect/>
          </a:stretch>
        </p:blipFill>
        <p:spPr>
          <a:xfrm>
            <a:off x="3169934" y="2430056"/>
            <a:ext cx="5615188" cy="3979888"/>
          </a:xfrm>
          <a:prstGeom prst="rect">
            <a:avLst/>
          </a:prstGeom>
        </p:spPr>
      </p:pic>
    </p:spTree>
    <p:extLst>
      <p:ext uri="{BB962C8B-B14F-4D97-AF65-F5344CB8AC3E}">
        <p14:creationId xmlns:p14="http://schemas.microsoft.com/office/powerpoint/2010/main" val="236519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颜色模型</a:t>
            </a:r>
            <a:endParaRPr lang="zh-CN" altLang="en-US"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0876067" cy="1500632"/>
          </a:xfrm>
        </p:spPr>
        <p:txBody>
          <a:bodyPr>
            <a:normAutofit fontScale="62500" lnSpcReduction="20000"/>
          </a:bodyPr>
          <a:lstStyle/>
          <a:p>
            <a:pPr marL="342900" indent="-342900">
              <a:buFont typeface="Arial" panose="020B0604020202020204" pitchFamily="34" charset="0"/>
              <a:buChar char="•"/>
            </a:pPr>
            <a:r>
              <a:rPr lang="en-US" altLang="zh-CN" sz="3600" b="0" i="0" dirty="0">
                <a:solidFill>
                  <a:srgbClr val="202122"/>
                </a:solidFill>
                <a:effectLst/>
                <a:latin typeface="Arial" panose="020B0604020202020204" pitchFamily="34" charset="0"/>
              </a:rPr>
              <a:t>A </a:t>
            </a:r>
            <a:r>
              <a:rPr lang="en-US" altLang="zh-CN" sz="3600" b="1" i="0" dirty="0">
                <a:solidFill>
                  <a:srgbClr val="202122"/>
                </a:solidFill>
                <a:effectLst/>
                <a:latin typeface="Arial" panose="020B0604020202020204" pitchFamily="34" charset="0"/>
              </a:rPr>
              <a:t>color model</a:t>
            </a:r>
            <a:r>
              <a:rPr lang="en-US" altLang="zh-CN" sz="3600" b="0" i="0" dirty="0">
                <a:solidFill>
                  <a:srgbClr val="202122"/>
                </a:solidFill>
                <a:effectLst/>
                <a:latin typeface="Arial" panose="020B0604020202020204" pitchFamily="34" charset="0"/>
              </a:rPr>
              <a:t> is an abstract mathematical model describing the way </a:t>
            </a:r>
            <a:r>
              <a:rPr lang="en-US" altLang="zh-CN" sz="3600" dirty="0">
                <a:solidFill>
                  <a:srgbClr val="202122"/>
                </a:solidFill>
                <a:latin typeface="Arial" panose="020B0604020202020204" pitchFamily="34" charset="0"/>
              </a:rPr>
              <a:t>colors can be represented </a:t>
            </a:r>
            <a:r>
              <a:rPr lang="en-US" altLang="zh-CN" sz="3600" b="0" i="0" dirty="0">
                <a:solidFill>
                  <a:srgbClr val="202122"/>
                </a:solidFill>
                <a:effectLst/>
                <a:latin typeface="Arial" panose="020B0604020202020204" pitchFamily="34" charset="0"/>
              </a:rPr>
              <a:t>as tuples of numbers, typically as three or four values or color components.  [</a:t>
            </a:r>
            <a:r>
              <a:rPr lang="en-US" altLang="zh-CN" sz="3600" b="0" i="0" dirty="0">
                <a:solidFill>
                  <a:srgbClr val="202122"/>
                </a:solidFill>
                <a:effectLst/>
                <a:latin typeface="Arial" panose="020B0604020202020204" pitchFamily="34" charset="0"/>
                <a:hlinkClick r:id="rId2"/>
              </a:rPr>
              <a:t>Wikipedia</a:t>
            </a:r>
            <a:r>
              <a:rPr lang="en-US" altLang="zh-CN" sz="3600" b="0" i="0" dirty="0">
                <a:solidFill>
                  <a:srgbClr val="202122"/>
                </a:solidFill>
                <a:effectLst/>
                <a:latin typeface="Arial" panose="020B0604020202020204" pitchFamily="34" charset="0"/>
              </a:rPr>
              <a:t>]</a:t>
            </a:r>
          </a:p>
        </p:txBody>
      </p:sp>
      <p:sp>
        <p:nvSpPr>
          <p:cNvPr id="10" name="内容占位符 2">
            <a:extLst>
              <a:ext uri="{FF2B5EF4-FFF2-40B4-BE49-F238E27FC236}">
                <a16:creationId xmlns:a16="http://schemas.microsoft.com/office/drawing/2014/main" id="{2ED51210-F3EB-6DD7-30AC-46007C8BD75D}"/>
              </a:ext>
            </a:extLst>
          </p:cNvPr>
          <p:cNvSpPr txBox="1">
            <a:spLocks/>
          </p:cNvSpPr>
          <p:nvPr/>
        </p:nvSpPr>
        <p:spPr>
          <a:xfrm>
            <a:off x="539495" y="2936240"/>
            <a:ext cx="10876067" cy="355600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3600" dirty="0">
                <a:solidFill>
                  <a:srgbClr val="202122"/>
                </a:solidFill>
                <a:latin typeface="Arial" panose="020B0604020202020204" pitchFamily="34" charset="0"/>
              </a:rPr>
              <a:t>4</a:t>
            </a:r>
            <a:r>
              <a:rPr lang="zh-CN" altLang="en-US" sz="3600" dirty="0">
                <a:solidFill>
                  <a:srgbClr val="202122"/>
                </a:solidFill>
                <a:latin typeface="Arial" panose="020B0604020202020204" pitchFamily="34" charset="0"/>
              </a:rPr>
              <a:t>种常见的颜色模型：</a:t>
            </a:r>
            <a:endParaRPr lang="en-US" altLang="zh-CN" sz="3600" dirty="0">
              <a:solidFill>
                <a:srgbClr val="202122"/>
              </a:solidFill>
              <a:latin typeface="Arial" panose="020B0604020202020204" pitchFamily="34" charset="0"/>
            </a:endParaRPr>
          </a:p>
          <a:p>
            <a:pPr marL="571500" lvl="1" indent="-342900"/>
            <a:r>
              <a:rPr lang="en-US" altLang="zh-CN" sz="3600" dirty="0">
                <a:solidFill>
                  <a:srgbClr val="FF0000"/>
                </a:solidFill>
                <a:latin typeface="Arial" panose="020B0604020202020204" pitchFamily="34" charset="0"/>
              </a:rPr>
              <a:t>RGB</a:t>
            </a:r>
            <a:r>
              <a:rPr lang="zh-CN" altLang="en-US" sz="3600" dirty="0">
                <a:solidFill>
                  <a:srgbClr val="FF0000"/>
                </a:solidFill>
                <a:latin typeface="Arial" panose="020B0604020202020204" pitchFamily="34" charset="0"/>
              </a:rPr>
              <a:t>，主要用于彩色显示器和彩色相机</a:t>
            </a:r>
            <a:endParaRPr lang="en-US" altLang="zh-CN" sz="3600" dirty="0">
              <a:solidFill>
                <a:srgbClr val="FF0000"/>
              </a:solidFill>
              <a:latin typeface="Arial" panose="020B0604020202020204" pitchFamily="34" charset="0"/>
            </a:endParaRPr>
          </a:p>
          <a:p>
            <a:pPr marL="571500" lvl="1" indent="-342900"/>
            <a:r>
              <a:rPr lang="en-US" altLang="zh-CN" sz="3600" dirty="0">
                <a:solidFill>
                  <a:srgbClr val="FF0000"/>
                </a:solidFill>
                <a:latin typeface="Arial" panose="020B0604020202020204" pitchFamily="34" charset="0"/>
              </a:rPr>
              <a:t>CMY/CMYK</a:t>
            </a:r>
            <a:r>
              <a:rPr lang="zh-CN" altLang="en-US" sz="3600" dirty="0">
                <a:solidFill>
                  <a:srgbClr val="FF0000"/>
                </a:solidFill>
                <a:latin typeface="Arial" panose="020B0604020202020204" pitchFamily="34" charset="0"/>
              </a:rPr>
              <a:t>（青色、洋红色、黄色和黑色），主要用于彩色打印</a:t>
            </a:r>
            <a:endParaRPr lang="en-US" altLang="zh-CN" sz="3600" dirty="0">
              <a:solidFill>
                <a:srgbClr val="FF0000"/>
              </a:solidFill>
              <a:latin typeface="Arial" panose="020B0604020202020204" pitchFamily="34" charset="0"/>
            </a:endParaRPr>
          </a:p>
          <a:p>
            <a:pPr marL="571500" lvl="1" indent="-342900"/>
            <a:r>
              <a:rPr lang="en-US" altLang="zh-CN" sz="3600" dirty="0">
                <a:solidFill>
                  <a:srgbClr val="202122"/>
                </a:solidFill>
                <a:latin typeface="Arial" panose="020B0604020202020204" pitchFamily="34" charset="0"/>
              </a:rPr>
              <a:t>HSI (</a:t>
            </a:r>
            <a:r>
              <a:rPr lang="zh-CN" altLang="en-US" sz="3600" dirty="0">
                <a:solidFill>
                  <a:srgbClr val="202122"/>
                </a:solidFill>
                <a:latin typeface="Arial" panose="020B0604020202020204" pitchFamily="34" charset="0"/>
              </a:rPr>
              <a:t>色调、饱和度、亮度</a:t>
            </a:r>
            <a:r>
              <a:rPr lang="en-US" altLang="zh-CN" sz="3600" dirty="0">
                <a:solidFill>
                  <a:srgbClr val="202122"/>
                </a:solidFill>
                <a:latin typeface="Arial" panose="020B0604020202020204" pitchFamily="34" charset="0"/>
              </a:rPr>
              <a:t>)</a:t>
            </a:r>
            <a:r>
              <a:rPr lang="zh-CN" altLang="en-US" sz="3600" dirty="0">
                <a:solidFill>
                  <a:srgbClr val="202122"/>
                </a:solidFill>
                <a:latin typeface="Arial" panose="020B0604020202020204" pitchFamily="34" charset="0"/>
              </a:rPr>
              <a:t>，符合人类对颜色的感知</a:t>
            </a:r>
            <a:endParaRPr lang="en-US" altLang="zh-CN" sz="3600" dirty="0">
              <a:solidFill>
                <a:srgbClr val="202122"/>
              </a:solidFill>
              <a:latin typeface="Arial" panose="020B0604020202020204" pitchFamily="34" charset="0"/>
            </a:endParaRPr>
          </a:p>
          <a:p>
            <a:pPr marL="571500" lvl="1" indent="-342900"/>
            <a:r>
              <a:rPr lang="en-US" altLang="zh-CN" sz="3600" dirty="0" err="1">
                <a:solidFill>
                  <a:srgbClr val="202122"/>
                </a:solidFill>
                <a:latin typeface="Arial" panose="020B0604020202020204" pitchFamily="34" charset="0"/>
              </a:rPr>
              <a:t>YCbCr</a:t>
            </a:r>
            <a:r>
              <a:rPr lang="en-US" altLang="zh-CN" sz="3600" dirty="0">
                <a:solidFill>
                  <a:srgbClr val="202122"/>
                </a:solidFill>
                <a:latin typeface="Arial" panose="020B0604020202020204" pitchFamily="34" charset="0"/>
              </a:rPr>
              <a:t> (</a:t>
            </a:r>
            <a:r>
              <a:rPr lang="zh-CN" altLang="en-US" sz="3600" dirty="0">
                <a:solidFill>
                  <a:srgbClr val="202122"/>
                </a:solidFill>
                <a:latin typeface="Arial" panose="020B0604020202020204" pitchFamily="34" charset="0"/>
              </a:rPr>
              <a:t>亮度和色差</a:t>
            </a:r>
            <a:r>
              <a:rPr lang="en-US" altLang="zh-CN" sz="3600" dirty="0">
                <a:solidFill>
                  <a:srgbClr val="202122"/>
                </a:solidFill>
                <a:latin typeface="Arial" panose="020B0604020202020204" pitchFamily="34" charset="0"/>
              </a:rPr>
              <a:t>)</a:t>
            </a:r>
            <a:r>
              <a:rPr lang="zh-CN" altLang="en-US" sz="3600" dirty="0">
                <a:solidFill>
                  <a:srgbClr val="202122"/>
                </a:solidFill>
                <a:latin typeface="Arial" panose="020B0604020202020204" pitchFamily="34" charset="0"/>
              </a:rPr>
              <a:t>，用于视频播放</a:t>
            </a:r>
            <a:endParaRPr lang="en-US" altLang="zh-CN" sz="3600" dirty="0">
              <a:solidFill>
                <a:srgbClr val="202122"/>
              </a:solidFill>
              <a:latin typeface="Arial" panose="020B0604020202020204" pitchFamily="34" charset="0"/>
            </a:endParaRPr>
          </a:p>
        </p:txBody>
      </p:sp>
    </p:spTree>
    <p:extLst>
      <p:ext uri="{BB962C8B-B14F-4D97-AF65-F5344CB8AC3E}">
        <p14:creationId xmlns:p14="http://schemas.microsoft.com/office/powerpoint/2010/main" val="395946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颜色模型</a:t>
            </a:r>
            <a:r>
              <a:rPr lang="en-US" altLang="zh-CN" sz="2800" dirty="0"/>
              <a:t>-RGB</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0433305" cy="1642872"/>
              </a:xfrm>
            </p:spPr>
            <p:txBody>
              <a:bodyPr>
                <a:normAutofit lnSpcReduction="10000"/>
              </a:bodyPr>
              <a:lstStyle/>
              <a:p>
                <a:pPr marL="342900" indent="-342900">
                  <a:buFont typeface="Arial" panose="020B0604020202020204" pitchFamily="34" charset="0"/>
                  <a:buChar char="•"/>
                </a:pPr>
                <a:r>
                  <a:rPr lang="en-US" altLang="zh-CN" sz="1600" dirty="0"/>
                  <a:t>RGB</a:t>
                </a:r>
                <a:r>
                  <a:rPr lang="zh-CN" altLang="en-US" sz="1600" dirty="0"/>
                  <a:t>是应用最广泛的颜色模型。</a:t>
                </a:r>
                <a:endParaRPr lang="en-US" altLang="zh-CN" sz="1600" dirty="0"/>
              </a:p>
              <a:p>
                <a:pPr marL="342900" indent="-342900">
                  <a:buFont typeface="Arial" panose="020B0604020202020204" pitchFamily="34" charset="0"/>
                  <a:buChar char="•"/>
                </a:pPr>
                <a:r>
                  <a:rPr lang="zh-CN" altLang="en-US" sz="1600" dirty="0"/>
                  <a:t>通过</a:t>
                </a:r>
                <a:r>
                  <a:rPr lang="en-US" altLang="zh-CN" sz="1600" dirty="0"/>
                  <a:t>3</a:t>
                </a:r>
                <a:r>
                  <a:rPr lang="zh-CN" altLang="en-US" sz="1600" dirty="0"/>
                  <a:t>种颜色不同强度（灰度）的叠加，可以形成不同颜色。</a:t>
                </a:r>
                <a:endParaRPr lang="en-US" altLang="zh-CN" sz="1600" dirty="0"/>
              </a:p>
              <a:p>
                <a:pPr marL="342900" indent="-342900">
                  <a:buFont typeface="Arial" panose="020B0604020202020204" pitchFamily="34" charset="0"/>
                  <a:buChar char="•"/>
                </a:pPr>
                <a:r>
                  <a:rPr lang="en-US" altLang="zh-CN" sz="1600" dirty="0"/>
                  <a:t>24 bit </a:t>
                </a:r>
                <a:r>
                  <a:rPr lang="zh-CN" altLang="en-US" sz="1600" dirty="0"/>
                  <a:t>的颜色深度能够覆盖人类视觉范围。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2</m:t>
                        </m:r>
                      </m:e>
                      <m:sup>
                        <m:r>
                          <a:rPr lang="en-US" altLang="zh-CN" sz="1600" b="0" i="1" smtClean="0">
                            <a:latin typeface="Cambria Math" panose="02040503050406030204" pitchFamily="18" charset="0"/>
                          </a:rPr>
                          <m:t>8</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3</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1677</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7216</m:t>
                    </m:r>
                    <m:r>
                      <a:rPr lang="en-US" altLang="zh-CN" sz="1600" b="0" i="1" smtClean="0">
                        <a:latin typeface="Cambria Math" panose="02040503050406030204" pitchFamily="18" charset="0"/>
                      </a:rPr>
                      <m:t>&gt;</m:t>
                    </m:r>
                    <m:r>
                      <a:rPr lang="en-US" altLang="zh-CN" sz="1600" b="0" i="1" smtClean="0">
                        <a:latin typeface="Cambria Math" panose="02040503050406030204" pitchFamily="18" charset="0"/>
                      </a:rPr>
                      <m:t>1000</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0000</m:t>
                    </m:r>
                  </m:oMath>
                </a14:m>
                <a:endParaRPr lang="zh-CN" altLang="en-US" sz="16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10433305" cy="1642872"/>
              </a:xfrm>
              <a:blipFill>
                <a:blip r:embed="rId2"/>
                <a:stretch>
                  <a:fillRect l="-175" b="-446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3"/>
          <a:srcRect/>
          <a:stretch/>
        </p:blipFill>
        <p:spPr>
          <a:xfrm>
            <a:off x="853003" y="3269747"/>
            <a:ext cx="2610256" cy="3218329"/>
          </a:xfrm>
          <a:prstGeom prst="rect">
            <a:avLst/>
          </a:prstGeom>
        </p:spPr>
      </p:pic>
      <p:pic>
        <p:nvPicPr>
          <p:cNvPr id="6" name="图片 5">
            <a:extLst>
              <a:ext uri="{FF2B5EF4-FFF2-40B4-BE49-F238E27FC236}">
                <a16:creationId xmlns:a16="http://schemas.microsoft.com/office/drawing/2014/main" id="{A70776B3-C7AC-FF3F-B21A-86DCF3BD2B7C}"/>
              </a:ext>
            </a:extLst>
          </p:cNvPr>
          <p:cNvPicPr>
            <a:picLocks noChangeAspect="1"/>
          </p:cNvPicPr>
          <p:nvPr/>
        </p:nvPicPr>
        <p:blipFill>
          <a:blip r:embed="rId4"/>
          <a:stretch>
            <a:fillRect/>
          </a:stretch>
        </p:blipFill>
        <p:spPr>
          <a:xfrm>
            <a:off x="3764649" y="3269747"/>
            <a:ext cx="3750587" cy="3140197"/>
          </a:xfrm>
          <a:prstGeom prst="rect">
            <a:avLst/>
          </a:prstGeom>
        </p:spPr>
      </p:pic>
      <p:pic>
        <p:nvPicPr>
          <p:cNvPr id="9" name="图片 8">
            <a:extLst>
              <a:ext uri="{FF2B5EF4-FFF2-40B4-BE49-F238E27FC236}">
                <a16:creationId xmlns:a16="http://schemas.microsoft.com/office/drawing/2014/main" id="{C6C06497-299A-3A77-E629-064BAC0927DE}"/>
              </a:ext>
            </a:extLst>
          </p:cNvPr>
          <p:cNvPicPr>
            <a:picLocks noChangeAspect="1"/>
          </p:cNvPicPr>
          <p:nvPr/>
        </p:nvPicPr>
        <p:blipFill>
          <a:blip r:embed="rId5"/>
          <a:stretch>
            <a:fillRect/>
          </a:stretch>
        </p:blipFill>
        <p:spPr>
          <a:xfrm>
            <a:off x="7816626" y="3269747"/>
            <a:ext cx="3894111" cy="3138537"/>
          </a:xfrm>
          <a:prstGeom prst="rect">
            <a:avLst/>
          </a:prstGeom>
        </p:spPr>
      </p:pic>
    </p:spTree>
    <p:extLst>
      <p:ext uri="{BB962C8B-B14F-4D97-AF65-F5344CB8AC3E}">
        <p14:creationId xmlns:p14="http://schemas.microsoft.com/office/powerpoint/2010/main" val="243352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颜色模型</a:t>
            </a:r>
            <a:r>
              <a:rPr lang="en-US" altLang="zh-CN" sz="2800" dirty="0"/>
              <a:t>-CMY/CMYK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6" y="1435607"/>
                <a:ext cx="6615283" cy="4756645"/>
              </a:xfrm>
            </p:spPr>
            <p:txBody>
              <a:bodyPr>
                <a:normAutofit/>
              </a:bodyPr>
              <a:lstStyle/>
              <a:p>
                <a:pPr marL="342900" indent="-342900">
                  <a:buFont typeface="Arial" panose="020B0604020202020204" pitchFamily="34" charset="0"/>
                  <a:buChar char="•"/>
                </a:pPr>
                <a:r>
                  <a:rPr lang="en-US" altLang="zh-CN" sz="1600" dirty="0"/>
                  <a:t>CMY/CMYK </a:t>
                </a:r>
                <a:r>
                  <a:rPr lang="zh-CN" altLang="en-US" sz="1600" dirty="0"/>
                  <a:t>用于彩色打印和硬刷。通过油墨对光的吸收、透射和反射，产生不同颜色。</a:t>
                </a:r>
                <a:endParaRPr lang="en-US" altLang="zh-CN" sz="1600" dirty="0"/>
              </a:p>
              <a:p>
                <a:pPr marL="342900" indent="-342900">
                  <a:buFont typeface="Arial" panose="020B0604020202020204" pitchFamily="34" charset="0"/>
                  <a:buChar char="•"/>
                </a:pPr>
                <a:r>
                  <a:rPr lang="en-US" altLang="zh-CN" sz="1600" dirty="0"/>
                  <a:t>RGB </a:t>
                </a:r>
                <a:r>
                  <a:rPr lang="zh-CN" altLang="en-US" sz="1600" dirty="0"/>
                  <a:t>颜色模型 是一种加性模型。而</a:t>
                </a:r>
                <a:r>
                  <a:rPr lang="en-US" altLang="zh-CN" sz="1600" dirty="0"/>
                  <a:t>CMY/CMYK </a:t>
                </a:r>
                <a:r>
                  <a:rPr lang="zh-CN" altLang="en-US" sz="1600" dirty="0"/>
                  <a:t>是减性模型。</a:t>
                </a:r>
                <a:endParaRPr lang="en-US" altLang="zh-CN" sz="1600" dirty="0"/>
              </a:p>
              <a:p>
                <a:pPr marL="342900" indent="-342900">
                  <a:buFont typeface="Arial" panose="020B0604020202020204" pitchFamily="34" charset="0"/>
                  <a:buChar char="•"/>
                </a:pPr>
                <a:r>
                  <a:rPr lang="zh-CN" altLang="en-US" sz="1600" dirty="0"/>
                  <a:t>转换公式：</a:t>
                </a:r>
                <a:endParaRPr lang="en-US" altLang="zh-CN" sz="1600" dirty="0"/>
              </a:p>
              <a:p>
                <a:pPr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𝐶</m:t>
                              </m:r>
                            </m:e>
                            <m:e>
                              <m:r>
                                <a:rPr lang="en-US" altLang="zh-CN" sz="1600" b="0" i="1" smtClean="0">
                                  <a:latin typeface="Cambria Math" panose="02040503050406030204" pitchFamily="18" charset="0"/>
                                </a:rPr>
                                <m:t>𝑀</m:t>
                              </m:r>
                            </m:e>
                            <m:e>
                              <m:r>
                                <a:rPr lang="en-US" altLang="zh-CN" sz="1600" b="0" i="1" smtClean="0">
                                  <a:latin typeface="Cambria Math" panose="02040503050406030204" pitchFamily="18" charset="0"/>
                                </a:rPr>
                                <m:t>𝑌</m:t>
                              </m:r>
                            </m:e>
                          </m:eqArr>
                        </m:e>
                      </m:d>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1</m:t>
                              </m:r>
                            </m:e>
                            <m:e>
                              <m:r>
                                <a:rPr lang="en-US" altLang="zh-CN" sz="1600" b="0" i="1" smtClean="0">
                                  <a:latin typeface="Cambria Math" panose="02040503050406030204" pitchFamily="18" charset="0"/>
                                </a:rPr>
                                <m:t>1</m:t>
                              </m:r>
                            </m:e>
                            <m:e>
                              <m:r>
                                <a:rPr lang="en-US" altLang="zh-CN" sz="1600" b="0" i="1" smtClean="0">
                                  <a:latin typeface="Cambria Math" panose="02040503050406030204" pitchFamily="18" charset="0"/>
                                </a:rPr>
                                <m:t>1</m:t>
                              </m:r>
                            </m:e>
                          </m:eqArr>
                        </m:e>
                      </m:d>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𝑅</m:t>
                              </m:r>
                            </m:e>
                            <m:e>
                              <m:r>
                                <a:rPr lang="en-US" altLang="zh-CN" sz="1600" b="0" i="1" smtClean="0">
                                  <a:latin typeface="Cambria Math" panose="02040503050406030204" pitchFamily="18" charset="0"/>
                                </a:rPr>
                                <m:t>𝐺</m:t>
                              </m:r>
                            </m:e>
                            <m:e>
                              <m:r>
                                <a:rPr lang="en-US" altLang="zh-CN" sz="1600" b="0" i="1" smtClean="0">
                                  <a:latin typeface="Cambria Math" panose="02040503050406030204" pitchFamily="18" charset="0"/>
                                </a:rPr>
                                <m:t>𝐵</m:t>
                              </m:r>
                            </m:e>
                          </m:eqArr>
                        </m:e>
                      </m:d>
                    </m:oMath>
                  </m:oMathPara>
                </a14:m>
                <a:endParaRPr lang="en-US" altLang="zh-CN" sz="1600" dirty="0"/>
              </a:p>
              <a:p>
                <a:pPr marL="514350" lvl="1" indent="-285750"/>
                <a:r>
                  <a:rPr lang="zh-CN" altLang="en-US" sz="1600" dirty="0"/>
                  <a:t>因为很难通过油墨叠加出黑色，所有在</a:t>
                </a:r>
                <a:r>
                  <a:rPr lang="en-US" altLang="zh-CN" sz="1600" dirty="0"/>
                  <a:t>CMY</a:t>
                </a:r>
                <a:r>
                  <a:rPr lang="zh-CN" altLang="en-US" sz="1600" dirty="0"/>
                  <a:t>基础上加入黑色得到</a:t>
                </a:r>
                <a:r>
                  <a:rPr lang="en-US" altLang="zh-CN" sz="1600" dirty="0"/>
                  <a:t>CMYK</a:t>
                </a:r>
                <a:r>
                  <a:rPr lang="zh-CN" altLang="en-US" sz="1600" dirty="0"/>
                  <a:t>颜色模型。</a:t>
                </a:r>
                <a:endParaRPr lang="en-US" altLang="zh-CN" sz="16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6" y="1435607"/>
                <a:ext cx="6615283" cy="4756645"/>
              </a:xfrm>
              <a:blipFill>
                <a:blip r:embed="rId2"/>
                <a:stretch>
                  <a:fillRect l="-36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3"/>
          <a:srcRect/>
          <a:stretch/>
        </p:blipFill>
        <p:spPr>
          <a:xfrm>
            <a:off x="7398326" y="1435608"/>
            <a:ext cx="3679836" cy="4537070"/>
          </a:xfrm>
          <a:prstGeom prst="rect">
            <a:avLst/>
          </a:prstGeom>
        </p:spPr>
      </p:pic>
    </p:spTree>
    <p:extLst>
      <p:ext uri="{BB962C8B-B14F-4D97-AF65-F5344CB8AC3E}">
        <p14:creationId xmlns:p14="http://schemas.microsoft.com/office/powerpoint/2010/main" val="2253713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数字图像的感知与获取</a:t>
            </a:r>
            <a:endParaRPr lang="zh-CN" altLang="en-US" dirty="0"/>
          </a:p>
        </p:txBody>
      </p:sp>
      <p:pic>
        <p:nvPicPr>
          <p:cNvPr id="15" name="内容占位符 14">
            <a:extLst>
              <a:ext uri="{FF2B5EF4-FFF2-40B4-BE49-F238E27FC236}">
                <a16:creationId xmlns:a16="http://schemas.microsoft.com/office/drawing/2014/main" id="{1F3CF881-2CD8-BA70-E518-A310CCE5024D}"/>
              </a:ext>
            </a:extLst>
          </p:cNvPr>
          <p:cNvPicPr>
            <a:picLocks noGrp="1" noChangeAspect="1"/>
          </p:cNvPicPr>
          <p:nvPr>
            <p:ph sz="quarter" idx="10"/>
          </p:nvPr>
        </p:nvPicPr>
        <p:blipFill>
          <a:blip r:embed="rId2"/>
          <a:stretch>
            <a:fillRect/>
          </a:stretch>
        </p:blipFill>
        <p:spPr>
          <a:xfrm>
            <a:off x="684916" y="4372630"/>
            <a:ext cx="4416425" cy="1821775"/>
          </a:xfrm>
        </p:spPr>
      </p:pic>
      <p:sp>
        <p:nvSpPr>
          <p:cNvPr id="11" name="文本框 10">
            <a:extLst>
              <a:ext uri="{FF2B5EF4-FFF2-40B4-BE49-F238E27FC236}">
                <a16:creationId xmlns:a16="http://schemas.microsoft.com/office/drawing/2014/main" id="{90987AB2-C88E-7839-6981-970A1223EA3A}"/>
              </a:ext>
            </a:extLst>
          </p:cNvPr>
          <p:cNvSpPr txBox="1"/>
          <p:nvPr/>
        </p:nvSpPr>
        <p:spPr>
          <a:xfrm>
            <a:off x="1887938" y="3900828"/>
            <a:ext cx="2262158" cy="369332"/>
          </a:xfrm>
          <a:prstGeom prst="rect">
            <a:avLst/>
          </a:prstGeom>
          <a:noFill/>
        </p:spPr>
        <p:txBody>
          <a:bodyPr wrap="none" rtlCol="0">
            <a:spAutoFit/>
          </a:bodyPr>
          <a:lstStyle/>
          <a:p>
            <a:r>
              <a:rPr lang="zh-CN" altLang="en-US" dirty="0"/>
              <a:t>简化的相机成像原理</a:t>
            </a:r>
          </a:p>
        </p:txBody>
      </p:sp>
      <p:pic>
        <p:nvPicPr>
          <p:cNvPr id="13" name="图片 12">
            <a:extLst>
              <a:ext uri="{FF2B5EF4-FFF2-40B4-BE49-F238E27FC236}">
                <a16:creationId xmlns:a16="http://schemas.microsoft.com/office/drawing/2014/main" id="{7C0826CC-608D-8E32-6682-E0744C13A8FE}"/>
              </a:ext>
            </a:extLst>
          </p:cNvPr>
          <p:cNvPicPr>
            <a:picLocks noChangeAspect="1"/>
          </p:cNvPicPr>
          <p:nvPr/>
        </p:nvPicPr>
        <p:blipFill>
          <a:blip r:embed="rId3"/>
          <a:stretch>
            <a:fillRect/>
          </a:stretch>
        </p:blipFill>
        <p:spPr>
          <a:xfrm>
            <a:off x="684916" y="1466088"/>
            <a:ext cx="4668202" cy="2456600"/>
          </a:xfrm>
          <a:prstGeom prst="rect">
            <a:avLst/>
          </a:prstGeom>
        </p:spPr>
      </p:pic>
      <p:sp>
        <p:nvSpPr>
          <p:cNvPr id="16" name="文本框 15">
            <a:extLst>
              <a:ext uri="{FF2B5EF4-FFF2-40B4-BE49-F238E27FC236}">
                <a16:creationId xmlns:a16="http://schemas.microsoft.com/office/drawing/2014/main" id="{7D99B646-A259-9199-B63A-931C554B9451}"/>
              </a:ext>
            </a:extLst>
          </p:cNvPr>
          <p:cNvSpPr txBox="1"/>
          <p:nvPr/>
        </p:nvSpPr>
        <p:spPr>
          <a:xfrm>
            <a:off x="1697608" y="6194405"/>
            <a:ext cx="2720809" cy="369332"/>
          </a:xfrm>
          <a:prstGeom prst="rect">
            <a:avLst/>
          </a:prstGeom>
          <a:noFill/>
        </p:spPr>
        <p:txBody>
          <a:bodyPr wrap="none" rtlCol="0">
            <a:spAutoFit/>
          </a:bodyPr>
          <a:lstStyle/>
          <a:p>
            <a:r>
              <a:rPr lang="en-US" altLang="zh-CN" dirty="0"/>
              <a:t>CCD</a:t>
            </a:r>
            <a:r>
              <a:rPr lang="zh-CN" altLang="en-US" dirty="0"/>
              <a:t>、</a:t>
            </a:r>
            <a:r>
              <a:rPr lang="en-US" altLang="zh-CN" dirty="0"/>
              <a:t>CMOS </a:t>
            </a:r>
            <a:r>
              <a:rPr lang="zh-CN" altLang="en-US" dirty="0"/>
              <a:t>传感器结构</a:t>
            </a:r>
          </a:p>
        </p:txBody>
      </p:sp>
      <p:pic>
        <p:nvPicPr>
          <p:cNvPr id="24" name="图片 23">
            <a:extLst>
              <a:ext uri="{FF2B5EF4-FFF2-40B4-BE49-F238E27FC236}">
                <a16:creationId xmlns:a16="http://schemas.microsoft.com/office/drawing/2014/main" id="{4C2443A5-17C5-8543-C589-C35D798847E1}"/>
              </a:ext>
            </a:extLst>
          </p:cNvPr>
          <p:cNvPicPr>
            <a:picLocks noChangeAspect="1"/>
          </p:cNvPicPr>
          <p:nvPr/>
        </p:nvPicPr>
        <p:blipFill>
          <a:blip r:embed="rId4"/>
          <a:stretch>
            <a:fillRect/>
          </a:stretch>
        </p:blipFill>
        <p:spPr>
          <a:xfrm>
            <a:off x="6096000" y="1466088"/>
            <a:ext cx="4277322" cy="3381847"/>
          </a:xfrm>
          <a:prstGeom prst="rect">
            <a:avLst/>
          </a:prstGeom>
        </p:spPr>
      </p:pic>
      <p:sp>
        <p:nvSpPr>
          <p:cNvPr id="25" name="文本框 24">
            <a:extLst>
              <a:ext uri="{FF2B5EF4-FFF2-40B4-BE49-F238E27FC236}">
                <a16:creationId xmlns:a16="http://schemas.microsoft.com/office/drawing/2014/main" id="{C0770E83-878B-24B4-2B5B-8B0539F147AB}"/>
              </a:ext>
            </a:extLst>
          </p:cNvPr>
          <p:cNvSpPr txBox="1"/>
          <p:nvPr/>
        </p:nvSpPr>
        <p:spPr>
          <a:xfrm>
            <a:off x="7565247" y="4847935"/>
            <a:ext cx="1338828" cy="369332"/>
          </a:xfrm>
          <a:prstGeom prst="rect">
            <a:avLst/>
          </a:prstGeom>
          <a:noFill/>
        </p:spPr>
        <p:txBody>
          <a:bodyPr wrap="none" rtlCol="0">
            <a:spAutoFit/>
          </a:bodyPr>
          <a:lstStyle/>
          <a:p>
            <a:r>
              <a:rPr lang="zh-CN" altLang="en-US" dirty="0"/>
              <a:t>光电二极管</a:t>
            </a:r>
          </a:p>
        </p:txBody>
      </p:sp>
    </p:spTree>
    <p:extLst>
      <p:ext uri="{BB962C8B-B14F-4D97-AF65-F5344CB8AC3E}">
        <p14:creationId xmlns:p14="http://schemas.microsoft.com/office/powerpoint/2010/main" val="2359593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数字图像的感知与获取</a:t>
            </a:r>
            <a:r>
              <a:rPr lang="en-US" altLang="zh-CN" sz="2800" dirty="0"/>
              <a:t>-</a:t>
            </a:r>
            <a:r>
              <a:rPr lang="zh-CN" altLang="en-US" sz="2800" dirty="0"/>
              <a:t>采样与量化</a:t>
            </a:r>
            <a:endParaRPr lang="zh-CN" altLang="en-US" dirty="0"/>
          </a:p>
        </p:txBody>
      </p:sp>
      <p:sp>
        <p:nvSpPr>
          <p:cNvPr id="4" name="内容占位符 3">
            <a:extLst>
              <a:ext uri="{FF2B5EF4-FFF2-40B4-BE49-F238E27FC236}">
                <a16:creationId xmlns:a16="http://schemas.microsoft.com/office/drawing/2014/main" id="{50F05C3B-BF7D-E681-0C19-A10FCFCBA7D9}"/>
              </a:ext>
            </a:extLst>
          </p:cNvPr>
          <p:cNvSpPr>
            <a:spLocks noGrp="1"/>
          </p:cNvSpPr>
          <p:nvPr>
            <p:ph sz="quarter" idx="10"/>
          </p:nvPr>
        </p:nvSpPr>
        <p:spPr>
          <a:xfrm>
            <a:off x="521206" y="4869688"/>
            <a:ext cx="11111993" cy="1540256"/>
          </a:xfrm>
        </p:spPr>
        <p:txBody>
          <a:bodyPr>
            <a:normAutofit lnSpcReduction="10000"/>
          </a:bodyPr>
          <a:lstStyle/>
          <a:p>
            <a:pPr marL="171450" indent="-171450">
              <a:buFont typeface="Arial" panose="020B0604020202020204" pitchFamily="34" charset="0"/>
              <a:buChar char="•"/>
            </a:pPr>
            <a:r>
              <a:rPr lang="zh-CN" altLang="en-US" sz="1800" dirty="0"/>
              <a:t>光是模拟信号，计算机只能处理数字信号</a:t>
            </a:r>
            <a:endParaRPr lang="en-US" altLang="zh-CN" sz="1800" dirty="0"/>
          </a:p>
          <a:p>
            <a:pPr marL="171450" indent="-171450">
              <a:buFont typeface="Arial" panose="020B0604020202020204" pitchFamily="34" charset="0"/>
              <a:buChar char="•"/>
            </a:pPr>
            <a:r>
              <a:rPr lang="zh-CN" altLang="en-US" sz="1800" dirty="0"/>
              <a:t>另一方面，感知原件以阵列形式排列，阵列越多，原始图像的像素也就越多。这是采样的过程。也就是对图像的坐标值就行数字化</a:t>
            </a:r>
            <a:endParaRPr lang="en-US" altLang="zh-CN" sz="1800" dirty="0"/>
          </a:p>
        </p:txBody>
      </p:sp>
      <p:pic>
        <p:nvPicPr>
          <p:cNvPr id="6" name="图片 5">
            <a:extLst>
              <a:ext uri="{FF2B5EF4-FFF2-40B4-BE49-F238E27FC236}">
                <a16:creationId xmlns:a16="http://schemas.microsoft.com/office/drawing/2014/main" id="{ED61567F-11DB-7F02-8A51-B9D038934B9A}"/>
              </a:ext>
            </a:extLst>
          </p:cNvPr>
          <p:cNvPicPr>
            <a:picLocks noChangeAspect="1"/>
          </p:cNvPicPr>
          <p:nvPr/>
        </p:nvPicPr>
        <p:blipFill>
          <a:blip r:embed="rId2"/>
          <a:stretch>
            <a:fillRect/>
          </a:stretch>
        </p:blipFill>
        <p:spPr>
          <a:xfrm>
            <a:off x="648698" y="1388598"/>
            <a:ext cx="8230126" cy="3180627"/>
          </a:xfrm>
          <a:prstGeom prst="rect">
            <a:avLst/>
          </a:prstGeom>
        </p:spPr>
      </p:pic>
    </p:spTree>
    <p:extLst>
      <p:ext uri="{BB962C8B-B14F-4D97-AF65-F5344CB8AC3E}">
        <p14:creationId xmlns:p14="http://schemas.microsoft.com/office/powerpoint/2010/main" val="3255714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数字图像的感知与获取</a:t>
            </a:r>
            <a:r>
              <a:rPr lang="en-US" altLang="zh-CN" sz="2800" dirty="0"/>
              <a:t>-</a:t>
            </a:r>
            <a:r>
              <a:rPr lang="zh-CN" altLang="en-US" sz="2800" dirty="0"/>
              <a:t>采样与量化</a:t>
            </a:r>
            <a:endParaRPr lang="zh-CN" altLang="en-US" dirty="0"/>
          </a:p>
        </p:txBody>
      </p:sp>
      <p:sp>
        <p:nvSpPr>
          <p:cNvPr id="4" name="内容占位符 3">
            <a:extLst>
              <a:ext uri="{FF2B5EF4-FFF2-40B4-BE49-F238E27FC236}">
                <a16:creationId xmlns:a16="http://schemas.microsoft.com/office/drawing/2014/main" id="{50F05C3B-BF7D-E681-0C19-A10FCFCBA7D9}"/>
              </a:ext>
            </a:extLst>
          </p:cNvPr>
          <p:cNvSpPr>
            <a:spLocks noGrp="1"/>
          </p:cNvSpPr>
          <p:nvPr>
            <p:ph sz="quarter" idx="10"/>
          </p:nvPr>
        </p:nvSpPr>
        <p:spPr>
          <a:xfrm>
            <a:off x="540003" y="1383166"/>
            <a:ext cx="6165597" cy="4387714"/>
          </a:xfrm>
        </p:spPr>
        <p:txBody>
          <a:bodyPr>
            <a:normAutofit/>
          </a:bodyPr>
          <a:lstStyle/>
          <a:p>
            <a:pPr marL="171450" indent="-171450">
              <a:buFont typeface="Arial" panose="020B0604020202020204" pitchFamily="34" charset="0"/>
              <a:buChar char="•"/>
            </a:pPr>
            <a:r>
              <a:rPr lang="zh-CN" altLang="en-US" sz="1800" dirty="0"/>
              <a:t>模数转换过程 </a:t>
            </a:r>
            <a:r>
              <a:rPr lang="en-US" altLang="zh-CN" sz="1800" dirty="0"/>
              <a:t>ADC </a:t>
            </a:r>
            <a:r>
              <a:rPr lang="zh-CN" altLang="en-US" sz="1800" dirty="0"/>
              <a:t>（</a:t>
            </a:r>
            <a:r>
              <a:rPr lang="en-US" altLang="zh-CN" sz="1800" dirty="0"/>
              <a:t>Analog digital converter</a:t>
            </a:r>
            <a:r>
              <a:rPr lang="zh-CN" altLang="en-US" sz="1800" dirty="0"/>
              <a:t>）</a:t>
            </a:r>
            <a:endParaRPr lang="en-US" altLang="zh-CN" sz="1800" dirty="0"/>
          </a:p>
          <a:p>
            <a:pPr marL="171450" indent="-171450">
              <a:buFont typeface="Arial" panose="020B0604020202020204" pitchFamily="34" charset="0"/>
              <a:buChar char="•"/>
            </a:pPr>
            <a:endParaRPr lang="en-US" altLang="zh-CN" sz="1800" dirty="0"/>
          </a:p>
        </p:txBody>
      </p:sp>
      <p:pic>
        <p:nvPicPr>
          <p:cNvPr id="6" name="图片 5">
            <a:extLst>
              <a:ext uri="{FF2B5EF4-FFF2-40B4-BE49-F238E27FC236}">
                <a16:creationId xmlns:a16="http://schemas.microsoft.com/office/drawing/2014/main" id="{ED61567F-11DB-7F02-8A51-B9D038934B9A}"/>
              </a:ext>
            </a:extLst>
          </p:cNvPr>
          <p:cNvPicPr>
            <a:picLocks noChangeAspect="1"/>
          </p:cNvPicPr>
          <p:nvPr/>
        </p:nvPicPr>
        <p:blipFill>
          <a:blip r:embed="rId2"/>
          <a:srcRect/>
          <a:stretch/>
        </p:blipFill>
        <p:spPr>
          <a:xfrm>
            <a:off x="812801" y="2078578"/>
            <a:ext cx="4173906" cy="3692302"/>
          </a:xfrm>
          <a:prstGeom prst="rect">
            <a:avLst/>
          </a:prstGeom>
        </p:spPr>
      </p:pic>
      <p:pic>
        <p:nvPicPr>
          <p:cNvPr id="5" name="图片 4">
            <a:extLst>
              <a:ext uri="{FF2B5EF4-FFF2-40B4-BE49-F238E27FC236}">
                <a16:creationId xmlns:a16="http://schemas.microsoft.com/office/drawing/2014/main" id="{8F1B670E-F822-E920-7EC9-DE0B25E893F8}"/>
              </a:ext>
            </a:extLst>
          </p:cNvPr>
          <p:cNvPicPr>
            <a:picLocks noChangeAspect="1"/>
          </p:cNvPicPr>
          <p:nvPr/>
        </p:nvPicPr>
        <p:blipFill>
          <a:blip r:embed="rId3"/>
          <a:stretch>
            <a:fillRect/>
          </a:stretch>
        </p:blipFill>
        <p:spPr>
          <a:xfrm>
            <a:off x="5355655" y="2078578"/>
            <a:ext cx="5917817" cy="2422026"/>
          </a:xfrm>
          <a:prstGeom prst="rect">
            <a:avLst/>
          </a:prstGeom>
        </p:spPr>
      </p:pic>
    </p:spTree>
    <p:extLst>
      <p:ext uri="{BB962C8B-B14F-4D97-AF65-F5344CB8AC3E}">
        <p14:creationId xmlns:p14="http://schemas.microsoft.com/office/powerpoint/2010/main" val="495968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像素与颜色深度</a:t>
            </a:r>
          </a:p>
        </p:txBody>
      </p:sp>
      <p:pic>
        <p:nvPicPr>
          <p:cNvPr id="9" name="内容占位符 8">
            <a:extLst>
              <a:ext uri="{FF2B5EF4-FFF2-40B4-BE49-F238E27FC236}">
                <a16:creationId xmlns:a16="http://schemas.microsoft.com/office/drawing/2014/main" id="{B9D61FE5-9C33-557C-5047-B017D4973BC8}"/>
              </a:ext>
            </a:extLst>
          </p:cNvPr>
          <p:cNvPicPr>
            <a:picLocks noGrp="1" noChangeAspect="1"/>
          </p:cNvPicPr>
          <p:nvPr>
            <p:ph sz="quarter" idx="10"/>
          </p:nvPr>
        </p:nvPicPr>
        <p:blipFill>
          <a:blip r:embed="rId2"/>
          <a:stretch>
            <a:fillRect/>
          </a:stretch>
        </p:blipFill>
        <p:spPr>
          <a:xfrm>
            <a:off x="7694262" y="1290320"/>
            <a:ext cx="2618138" cy="2387212"/>
          </a:xfrm>
        </p:spPr>
      </p:pic>
      <p:pic>
        <p:nvPicPr>
          <p:cNvPr id="7" name="图片 6">
            <a:extLst>
              <a:ext uri="{FF2B5EF4-FFF2-40B4-BE49-F238E27FC236}">
                <a16:creationId xmlns:a16="http://schemas.microsoft.com/office/drawing/2014/main" id="{7A5CDC2F-D142-4FFA-CE41-39EBF8CB6BCB}"/>
              </a:ext>
            </a:extLst>
          </p:cNvPr>
          <p:cNvPicPr>
            <a:picLocks noChangeAspect="1"/>
          </p:cNvPicPr>
          <p:nvPr/>
        </p:nvPicPr>
        <p:blipFill>
          <a:blip r:embed="rId3"/>
          <a:stretch>
            <a:fillRect/>
          </a:stretch>
        </p:blipFill>
        <p:spPr>
          <a:xfrm>
            <a:off x="7694262" y="3966547"/>
            <a:ext cx="2618138" cy="2322645"/>
          </a:xfrm>
          <a:prstGeom prst="rect">
            <a:avLst/>
          </a:prstGeom>
        </p:spPr>
      </p:pic>
      <p:sp>
        <p:nvSpPr>
          <p:cNvPr id="12" name="文本框 11">
            <a:extLst>
              <a:ext uri="{FF2B5EF4-FFF2-40B4-BE49-F238E27FC236}">
                <a16:creationId xmlns:a16="http://schemas.microsoft.com/office/drawing/2014/main" id="{DC2B5F63-E361-0FBF-4074-B742DB50FED4}"/>
              </a:ext>
            </a:extLst>
          </p:cNvPr>
          <p:cNvSpPr txBox="1"/>
          <p:nvPr/>
        </p:nvSpPr>
        <p:spPr>
          <a:xfrm>
            <a:off x="8745938" y="3689548"/>
            <a:ext cx="2262158" cy="276999"/>
          </a:xfrm>
          <a:prstGeom prst="rect">
            <a:avLst/>
          </a:prstGeom>
          <a:noFill/>
        </p:spPr>
        <p:txBody>
          <a:bodyPr wrap="square" rtlCol="0">
            <a:spAutoFit/>
          </a:bodyPr>
          <a:lstStyle/>
          <a:p>
            <a:r>
              <a:rPr lang="en-US" altLang="zh-CN" sz="1200" dirty="0" err="1"/>
              <a:t>lenna</a:t>
            </a:r>
            <a:endParaRPr lang="zh-CN" altLang="en-US" sz="1200" dirty="0"/>
          </a:p>
        </p:txBody>
      </p:sp>
      <p:sp>
        <p:nvSpPr>
          <p:cNvPr id="13" name="文本框 12">
            <a:extLst>
              <a:ext uri="{FF2B5EF4-FFF2-40B4-BE49-F238E27FC236}">
                <a16:creationId xmlns:a16="http://schemas.microsoft.com/office/drawing/2014/main" id="{1775D439-29B8-BC01-E920-E4E82985ED86}"/>
              </a:ext>
            </a:extLst>
          </p:cNvPr>
          <p:cNvSpPr txBox="1"/>
          <p:nvPr/>
        </p:nvSpPr>
        <p:spPr>
          <a:xfrm>
            <a:off x="8745938" y="6289192"/>
            <a:ext cx="2262158" cy="276999"/>
          </a:xfrm>
          <a:prstGeom prst="rect">
            <a:avLst/>
          </a:prstGeom>
          <a:noFill/>
        </p:spPr>
        <p:txBody>
          <a:bodyPr wrap="square" rtlCol="0">
            <a:spAutoFit/>
          </a:bodyPr>
          <a:lstStyle/>
          <a:p>
            <a:r>
              <a:rPr lang="en-US" altLang="zh-CN" sz="1200" dirty="0"/>
              <a:t>Lenna 3D</a:t>
            </a:r>
            <a:endParaRPr lang="zh-CN" altLang="en-US" sz="1200"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674F9010-7214-84D0-1BDA-062D3E5A4C90}"/>
                  </a:ext>
                </a:extLst>
              </p:cNvPr>
              <p:cNvSpPr txBox="1">
                <a:spLocks/>
              </p:cNvSpPr>
              <p:nvPr/>
            </p:nvSpPr>
            <p:spPr>
              <a:xfrm>
                <a:off x="539496" y="1435608"/>
                <a:ext cx="6313886" cy="325655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lnSpc>
                    <a:spcPct val="110000"/>
                  </a:lnSpc>
                  <a:buFont typeface="Arial" panose="020B0604020202020204" pitchFamily="34" charset="0"/>
                  <a:buChar char="•"/>
                </a:pPr>
                <a:r>
                  <a:rPr lang="zh-CN" altLang="en-US" sz="1400" dirty="0"/>
                  <a:t>坐标采样 </a:t>
                </a:r>
                <a:r>
                  <a:rPr lang="en-US" altLang="zh-CN" sz="1400" dirty="0"/>
                  <a:t>-&gt; </a:t>
                </a:r>
                <a:r>
                  <a:rPr lang="zh-CN" altLang="en-US" sz="1400" dirty="0"/>
                  <a:t>像素</a:t>
                </a:r>
                <a:endParaRPr lang="en-US" altLang="zh-CN" sz="1400" dirty="0"/>
              </a:p>
              <a:p>
                <a:pPr marL="342900" indent="-342900">
                  <a:lnSpc>
                    <a:spcPct val="110000"/>
                  </a:lnSpc>
                  <a:buFont typeface="Arial" panose="020B0604020202020204" pitchFamily="34" charset="0"/>
                  <a:buChar char="•"/>
                </a:pPr>
                <a:r>
                  <a:rPr lang="zh-CN" altLang="en-US" sz="1400" dirty="0"/>
                  <a:t>量化</a:t>
                </a:r>
                <a:r>
                  <a:rPr lang="en-US" altLang="zh-CN" sz="1400" dirty="0"/>
                  <a:t> -&gt; </a:t>
                </a:r>
                <a:r>
                  <a:rPr lang="zh-CN" altLang="en-US" sz="1400" dirty="0"/>
                  <a:t>颜色深度</a:t>
                </a:r>
                <a:endParaRPr lang="en-US" altLang="zh-CN" sz="1400" dirty="0"/>
              </a:p>
              <a:p>
                <a:pPr marL="342900" indent="-342900">
                  <a:lnSpc>
                    <a:spcPct val="110000"/>
                  </a:lnSpc>
                  <a:buFont typeface="Arial" panose="020B0604020202020204" pitchFamily="34" charset="0"/>
                  <a:buChar char="•"/>
                </a:pPr>
                <a:r>
                  <a:rPr lang="zh-CN" altLang="en-US" sz="1400" dirty="0"/>
                  <a:t>图像的数学定义：</a:t>
                </a:r>
                <a:endParaRPr lang="en-US" altLang="zh-CN" sz="1400" dirty="0"/>
              </a:p>
              <a:p>
                <a:pPr marL="342900" indent="-342900">
                  <a:lnSpc>
                    <a:spcPct val="110000"/>
                  </a:lnSpc>
                  <a:buFont typeface="Arial" panose="020B0604020202020204" pitchFamily="34" charset="0"/>
                  <a:buChar char="•"/>
                </a:pPr>
                <a:r>
                  <a:rPr lang="zh-CN" altLang="en-US" sz="1400" dirty="0"/>
                  <a:t>一个单色图像是一个</a:t>
                </a:r>
                <a:r>
                  <a:rPr lang="en-US" altLang="zh-CN" sz="1400" dirty="0"/>
                  <a:t>2</a:t>
                </a:r>
                <a:r>
                  <a:rPr lang="zh-CN" altLang="en-US" sz="1400" dirty="0"/>
                  <a:t>维光强函数 </a:t>
                </a:r>
                <a14:m>
                  <m:oMath xmlns:m="http://schemas.openxmlformats.org/officeDocument/2006/math">
                    <m:r>
                      <m:rPr>
                        <m:sty m:val="p"/>
                      </m:rPr>
                      <a:rPr lang="en-US" altLang="zh-CN" sz="1400" i="1" dirty="0">
                        <a:latin typeface="Cambria Math" panose="02040503050406030204" pitchFamily="18" charset="0"/>
                      </a:rPr>
                      <m:t>f</m:t>
                    </m:r>
                    <m:r>
                      <a:rPr lang="en-US" altLang="zh-CN" sz="1400" b="0" i="0" dirty="0" smtClean="0">
                        <a:latin typeface="Cambria Math" panose="02040503050406030204" pitchFamily="18" charset="0"/>
                      </a:rPr>
                      <m:t>(</m:t>
                    </m:r>
                    <m:r>
                      <m:rPr>
                        <m:sty m:val="p"/>
                      </m:rPr>
                      <a:rPr lang="en-US" altLang="zh-CN" sz="1400" b="0" i="0" dirty="0" smtClean="0">
                        <a:latin typeface="Cambria Math" panose="02040503050406030204" pitchFamily="18" charset="0"/>
                      </a:rPr>
                      <m:t>x</m:t>
                    </m:r>
                    <m:r>
                      <a:rPr lang="en-US" altLang="zh-CN" sz="1400" b="0" i="0" dirty="0" smtClean="0">
                        <a:latin typeface="Cambria Math" panose="02040503050406030204" pitchFamily="18" charset="0"/>
                      </a:rPr>
                      <m:t>,</m:t>
                    </m:r>
                    <m:r>
                      <m:rPr>
                        <m:sty m:val="p"/>
                      </m:rPr>
                      <a:rPr lang="en-US" altLang="zh-CN" sz="1400" b="0" i="0" dirty="0" smtClean="0">
                        <a:latin typeface="Cambria Math" panose="02040503050406030204" pitchFamily="18" charset="0"/>
                      </a:rPr>
                      <m:t>y</m:t>
                    </m:r>
                    <m:r>
                      <a:rPr lang="en-US" altLang="zh-CN" sz="1400" b="0" i="0" dirty="0" smtClean="0">
                        <a:latin typeface="Cambria Math" panose="02040503050406030204" pitchFamily="18" charset="0"/>
                      </a:rPr>
                      <m:t>)</m:t>
                    </m:r>
                  </m:oMath>
                </a14:m>
                <a:endParaRPr lang="en-US" altLang="zh-CN" sz="1400" dirty="0"/>
              </a:p>
              <a:p>
                <a:pPr marL="571500" lvl="1" indent="-342900">
                  <a:lnSpc>
                    <a:spcPct val="110000"/>
                  </a:lnSpc>
                  <a:buFont typeface="Wingdings" panose="05000000000000000000" pitchFamily="2" charset="2"/>
                  <a:buChar char="Ø"/>
                </a:pPr>
                <a14:m>
                  <m:oMath xmlns:m="http://schemas.openxmlformats.org/officeDocument/2006/math">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oMath>
                </a14:m>
                <a:r>
                  <a:rPr lang="en-US" altLang="zh-CN" sz="1400" dirty="0"/>
                  <a:t> </a:t>
                </a:r>
                <a:r>
                  <a:rPr lang="zh-CN" altLang="en-US" sz="1400" dirty="0"/>
                  <a:t>标注了空间坐标</a:t>
                </a:r>
                <a:endParaRPr lang="en-US" altLang="zh-CN" sz="1400" dirty="0"/>
              </a:p>
              <a:p>
                <a:pPr marL="571500" lvl="1" indent="-342900">
                  <a:lnSpc>
                    <a:spcPct val="110000"/>
                  </a:lnSpc>
                  <a:buFont typeface="Wingdings" panose="05000000000000000000" pitchFamily="2" charset="2"/>
                  <a:buChar char="Ø"/>
                </a:pPr>
                <a14:m>
                  <m:oMath xmlns:m="http://schemas.openxmlformats.org/officeDocument/2006/math">
                    <m:r>
                      <m:rPr>
                        <m:sty m:val="p"/>
                      </m:rPr>
                      <a:rPr lang="en-US" altLang="zh-CN" sz="1400" i="1" dirty="0">
                        <a:latin typeface="Cambria Math" panose="02040503050406030204" pitchFamily="18" charset="0"/>
                      </a:rPr>
                      <m:t>f</m:t>
                    </m:r>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𝑥</m:t>
                    </m:r>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𝑦</m:t>
                    </m:r>
                    <m:r>
                      <a:rPr lang="en-US" altLang="zh-CN" sz="1400" b="0" i="1" dirty="0" smtClean="0">
                        <a:latin typeface="Cambria Math" panose="02040503050406030204" pitchFamily="18" charset="0"/>
                      </a:rPr>
                      <m:t>)</m:t>
                    </m:r>
                  </m:oMath>
                </a14:m>
                <a:r>
                  <a:rPr lang="zh-CN" altLang="en-US" sz="1400" dirty="0"/>
                  <a:t>的值和这个点的光强（灰度）成正比</a:t>
                </a:r>
                <a:endParaRPr lang="en-US" altLang="zh-CN" sz="1400" dirty="0"/>
              </a:p>
              <a:p>
                <a:pPr marL="571500" lvl="1" indent="-342900">
                  <a:lnSpc>
                    <a:spcPct val="110000"/>
                  </a:lnSpc>
                  <a:buFont typeface="Wingdings" panose="05000000000000000000" pitchFamily="2" charset="2"/>
                  <a:buChar char="Ø"/>
                </a:pPr>
                <a:r>
                  <a:rPr lang="zh-CN" altLang="en-US" sz="1400" dirty="0"/>
                  <a:t>其实等价于二维数组，矩阵</a:t>
                </a:r>
                <a:endParaRPr lang="en-US" altLang="zh-CN" sz="1400" dirty="0"/>
              </a:p>
              <a:p>
                <a:pPr marL="571500" lvl="1" indent="-342900">
                  <a:lnSpc>
                    <a:spcPct val="110000"/>
                  </a:lnSpc>
                  <a:buFont typeface="Wingdings" panose="05000000000000000000" pitchFamily="2" charset="2"/>
                  <a:buChar char="Ø"/>
                </a:pPr>
                <a:endParaRPr lang="en-US" altLang="zh-CN" sz="1400" dirty="0"/>
              </a:p>
            </p:txBody>
          </p:sp>
        </mc:Choice>
        <mc:Fallback xmlns="">
          <p:sp>
            <p:nvSpPr>
              <p:cNvPr id="14" name="内容占位符 2">
                <a:extLst>
                  <a:ext uri="{FF2B5EF4-FFF2-40B4-BE49-F238E27FC236}">
                    <a16:creationId xmlns:a16="http://schemas.microsoft.com/office/drawing/2014/main" id="{674F9010-7214-84D0-1BDA-062D3E5A4C90}"/>
                  </a:ext>
                </a:extLst>
              </p:cNvPr>
              <p:cNvSpPr txBox="1">
                <a:spLocks noRot="1" noChangeAspect="1" noMove="1" noResize="1" noEditPoints="1" noAdjustHandles="1" noChangeArrowheads="1" noChangeShapeType="1" noTextEdit="1"/>
              </p:cNvSpPr>
              <p:nvPr/>
            </p:nvSpPr>
            <p:spPr>
              <a:xfrm>
                <a:off x="539496" y="1435608"/>
                <a:ext cx="6313886" cy="3256558"/>
              </a:xfrm>
              <a:prstGeom prst="rect">
                <a:avLst/>
              </a:prstGeom>
              <a:blipFill>
                <a:blip r:embed="rId4"/>
                <a:stretch>
                  <a:fillRect l="-97" t="-5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AC94747-4C56-DEE8-539A-194D0E3181EC}"/>
              </a:ext>
            </a:extLst>
          </p:cNvPr>
          <p:cNvPicPr>
            <a:picLocks noChangeAspect="1"/>
          </p:cNvPicPr>
          <p:nvPr/>
        </p:nvPicPr>
        <p:blipFill>
          <a:blip r:embed="rId5"/>
          <a:stretch>
            <a:fillRect/>
          </a:stretch>
        </p:blipFill>
        <p:spPr>
          <a:xfrm>
            <a:off x="1195846" y="4780030"/>
            <a:ext cx="4682836" cy="1629914"/>
          </a:xfrm>
          <a:prstGeom prst="rect">
            <a:avLst/>
          </a:prstGeom>
        </p:spPr>
      </p:pic>
    </p:spTree>
    <p:extLst>
      <p:ext uri="{BB962C8B-B14F-4D97-AF65-F5344CB8AC3E}">
        <p14:creationId xmlns:p14="http://schemas.microsoft.com/office/powerpoint/2010/main" val="2154821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6" y="1435607"/>
            <a:ext cx="6615283" cy="4756645"/>
          </a:xfrm>
        </p:spPr>
        <p:txBody>
          <a:bodyPr>
            <a:normAutofit fontScale="70000" lnSpcReduction="20000"/>
          </a:bodyPr>
          <a:lstStyle/>
          <a:p>
            <a:pPr marL="342900" indent="-342900">
              <a:buFont typeface="Arial" panose="020B0604020202020204" pitchFamily="34" charset="0"/>
              <a:buChar char="•"/>
            </a:pPr>
            <a:r>
              <a:rPr lang="zh-CN" altLang="en-US" sz="2400" dirty="0"/>
              <a:t>图像的表示按照显示结构可以分为</a:t>
            </a:r>
            <a:endParaRPr lang="en-US" altLang="zh-CN" sz="2400" dirty="0"/>
          </a:p>
          <a:p>
            <a:pPr marL="571500" lvl="1" indent="-342900"/>
            <a:r>
              <a:rPr lang="zh-CN" altLang="en-US" sz="2400" dirty="0"/>
              <a:t>单通道图像</a:t>
            </a:r>
            <a:endParaRPr lang="en-US" altLang="zh-CN" sz="2400" dirty="0"/>
          </a:p>
          <a:p>
            <a:pPr marL="1028700" lvl="2" indent="-342900"/>
            <a:r>
              <a:rPr lang="zh-CN" altLang="en-US" sz="2400" dirty="0"/>
              <a:t>灰度图像</a:t>
            </a:r>
            <a:endParaRPr lang="en-US" altLang="zh-CN" sz="2400" dirty="0"/>
          </a:p>
          <a:p>
            <a:pPr marL="1028700" lvl="2" indent="-342900"/>
            <a:r>
              <a:rPr lang="zh-CN" altLang="en-US" sz="2400" dirty="0"/>
              <a:t>二值图像</a:t>
            </a:r>
            <a:endParaRPr lang="en-US" altLang="zh-CN" sz="2400" dirty="0"/>
          </a:p>
          <a:p>
            <a:pPr marL="571500" lvl="1" indent="-342900"/>
            <a:r>
              <a:rPr lang="zh-CN" altLang="en-US" sz="2400" dirty="0"/>
              <a:t>多通道图像</a:t>
            </a:r>
            <a:endParaRPr lang="en-US" altLang="zh-CN" sz="2400" dirty="0"/>
          </a:p>
          <a:p>
            <a:pPr marL="1028700" lvl="2" indent="-342900"/>
            <a:r>
              <a:rPr lang="en-US" altLang="zh-CN" sz="2400" dirty="0"/>
              <a:t>RGB </a:t>
            </a:r>
            <a:r>
              <a:rPr lang="zh-CN" altLang="en-US" sz="2400" dirty="0"/>
              <a:t>图像</a:t>
            </a:r>
            <a:endParaRPr lang="en-US" altLang="zh-CN" sz="2400" dirty="0"/>
          </a:p>
          <a:p>
            <a:pPr marL="1028700" lvl="2" indent="-342900"/>
            <a:r>
              <a:rPr lang="en-US" altLang="zh-CN" sz="2400" dirty="0"/>
              <a:t>HSI </a:t>
            </a:r>
            <a:r>
              <a:rPr lang="zh-CN" altLang="en-US" sz="2400" dirty="0"/>
              <a:t>图像</a:t>
            </a:r>
            <a:endParaRPr lang="en-US" altLang="zh-CN" sz="2400" dirty="0"/>
          </a:p>
          <a:p>
            <a:pPr marL="1028700" lvl="2" indent="-342900"/>
            <a:r>
              <a:rPr lang="en-US" altLang="zh-CN" sz="2400" dirty="0"/>
              <a:t>Lab </a:t>
            </a:r>
            <a:r>
              <a:rPr lang="zh-CN" altLang="en-US" sz="2400" dirty="0"/>
              <a:t>图像</a:t>
            </a:r>
            <a:r>
              <a:rPr lang="en-US" altLang="zh-CN" sz="2400" dirty="0"/>
              <a:t>…</a:t>
            </a:r>
          </a:p>
        </p:txBody>
      </p:sp>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2"/>
          <a:srcRect/>
          <a:stretch/>
        </p:blipFill>
        <p:spPr>
          <a:xfrm>
            <a:off x="5171440" y="1673619"/>
            <a:ext cx="6120082" cy="4118079"/>
          </a:xfrm>
          <a:prstGeom prst="rect">
            <a:avLst/>
          </a:prstGeom>
        </p:spPr>
      </p:pic>
    </p:spTree>
    <p:extLst>
      <p:ext uri="{BB962C8B-B14F-4D97-AF65-F5344CB8AC3E}">
        <p14:creationId xmlns:p14="http://schemas.microsoft.com/office/powerpoint/2010/main" val="548679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灰度图像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6" y="1435607"/>
                <a:ext cx="6615283" cy="4756645"/>
              </a:xfrm>
            </p:spPr>
            <p:txBody>
              <a:bodyPr>
                <a:normAutofit/>
              </a:bodyPr>
              <a:lstStyle/>
              <a:p>
                <a:pPr marL="342900" indent="-342900">
                  <a:buFont typeface="Arial" panose="020B0604020202020204" pitchFamily="34" charset="0"/>
                  <a:buChar char="•"/>
                </a:pPr>
                <a:r>
                  <a:rPr lang="zh-CN" altLang="en-US" sz="2000" dirty="0"/>
                  <a:t>灰度数字图像是每个像素只有一个采样颜色的图像。这类图像通常显示为从最暗黑色到最亮的白色的灰度。</a:t>
                </a:r>
                <a:endParaRPr lang="en-US" altLang="zh-CN" sz="2000" dirty="0"/>
              </a:p>
              <a:p>
                <a:pPr marL="342900" indent="-342900">
                  <a:buFont typeface="Arial" panose="020B0604020202020204" pitchFamily="34" charset="0"/>
                  <a:buChar char="•"/>
                </a:pPr>
                <a:r>
                  <a:rPr lang="zh-CN" altLang="en-US" sz="2000" dirty="0"/>
                  <a:t>可以采用下列公式，将</a:t>
                </a:r>
                <a:r>
                  <a:rPr lang="en-US" altLang="zh-CN" sz="2000" dirty="0"/>
                  <a:t>RGB</a:t>
                </a:r>
                <a:r>
                  <a:rPr lang="zh-CN" altLang="en-US" sz="2000" dirty="0"/>
                  <a:t>图像转为灰度图像：</a:t>
                </a:r>
                <a:endParaRPr lang="en-US" altLang="zh-CN" sz="2000" dirty="0"/>
              </a:p>
              <a:p>
                <a:pPr marL="457200" indent="-457200">
                  <a:buFont typeface="+mj-lt"/>
                  <a:buAutoNum type="arabicPeriod"/>
                </a:pPr>
                <a14:m>
                  <m:oMath xmlns:m="http://schemas.openxmlformats.org/officeDocument/2006/math">
                    <m:r>
                      <a:rPr lang="en-US" altLang="zh-CN" sz="2000" b="0" i="1" smtClean="0">
                        <a:latin typeface="Cambria Math" panose="02040503050406030204" pitchFamily="18" charset="0"/>
                      </a:rPr>
                      <m:t>𝐺</m:t>
                    </m:r>
                    <m:r>
                      <m:rPr>
                        <m:sty m:val="p"/>
                      </m:rPr>
                      <a:rPr lang="en-US" altLang="zh-CN" sz="2000" i="1">
                        <a:latin typeface="Cambria Math" panose="02040503050406030204" pitchFamily="18" charset="0"/>
                      </a:rPr>
                      <m:t>ra</m:t>
                    </m:r>
                    <m:r>
                      <a:rPr lang="en-US" altLang="zh-CN" sz="2000" b="0" i="1" smtClean="0">
                        <a:latin typeface="Cambria Math" panose="02040503050406030204" pitchFamily="18" charset="0"/>
                      </a:rPr>
                      <m:t>𝑦</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=0.3∗</m:t>
                    </m:r>
                    <m:r>
                      <a:rPr lang="en-US" altLang="zh-CN" sz="2000" b="0" i="1" smtClean="0">
                        <a:latin typeface="Cambria Math" panose="02040503050406030204" pitchFamily="18" charset="0"/>
                      </a:rPr>
                      <m:t>𝑅</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+0.59∗</m:t>
                    </m:r>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+0.11∗</m:t>
                    </m:r>
                    <m:r>
                      <a:rPr lang="en-US" altLang="zh-CN" sz="2000" b="0" i="1" smtClean="0">
                        <a:latin typeface="Cambria Math" panose="02040503050406030204" pitchFamily="18" charset="0"/>
                      </a:rPr>
                      <m:t>𝐵</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oMath>
                </a14:m>
                <a:endParaRPr lang="en-US" altLang="zh-CN" sz="2000" b="0" dirty="0"/>
              </a:p>
              <a:p>
                <a:pPr marL="457200" indent="-457200">
                  <a:buFont typeface="+mj-lt"/>
                  <a:buAutoNum type="arabicPeriod"/>
                </a:pPr>
                <a14:m>
                  <m:oMath xmlns:m="http://schemas.openxmlformats.org/officeDocument/2006/math">
                    <m:r>
                      <a:rPr lang="en-US" altLang="zh-CN" sz="2000" b="0" i="1" smtClean="0">
                        <a:latin typeface="Cambria Math" panose="02040503050406030204" pitchFamily="18" charset="0"/>
                      </a:rPr>
                      <m:t>𝐺𝑟𝑎𝑦</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]/3</m:t>
                    </m:r>
                  </m:oMath>
                </a14:m>
                <a:endParaRPr lang="en-US" altLang="zh-CN" sz="2000" b="0" dirty="0"/>
              </a:p>
              <a:p>
                <a:pPr marL="457200" indent="-457200">
                  <a:buFont typeface="+mj-lt"/>
                  <a:buAutoNum type="arabicPeriod"/>
                </a:pPr>
                <a14:m>
                  <m:oMath xmlns:m="http://schemas.openxmlformats.org/officeDocument/2006/math">
                    <m:r>
                      <a:rPr lang="en-US" altLang="zh-CN" sz="2000" b="0" i="1" smtClean="0">
                        <a:latin typeface="Cambria Math" panose="02040503050406030204" pitchFamily="18" charset="0"/>
                      </a:rPr>
                      <m:t>𝐺𝑟𝑎𝑦</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endParaRPr lang="en-US" altLang="zh-CN" sz="2000" b="0" dirty="0"/>
              </a:p>
              <a:p>
                <a:pPr marL="342900" indent="-342900">
                  <a:buFont typeface="Arial" panose="020B0604020202020204" pitchFamily="34" charset="0"/>
                  <a:buChar char="•"/>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6" y="1435607"/>
                <a:ext cx="6615283" cy="4756645"/>
              </a:xfrm>
              <a:blipFill>
                <a:blip r:embed="rId2"/>
                <a:stretch>
                  <a:fillRect l="-922" r="-101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3"/>
          <a:srcRect/>
          <a:stretch/>
        </p:blipFill>
        <p:spPr>
          <a:xfrm>
            <a:off x="7097062" y="1507529"/>
            <a:ext cx="4555442" cy="1326828"/>
          </a:xfrm>
          <a:prstGeom prst="rect">
            <a:avLst/>
          </a:prstGeom>
        </p:spPr>
      </p:pic>
      <p:pic>
        <p:nvPicPr>
          <p:cNvPr id="6" name="图片 5">
            <a:extLst>
              <a:ext uri="{FF2B5EF4-FFF2-40B4-BE49-F238E27FC236}">
                <a16:creationId xmlns:a16="http://schemas.microsoft.com/office/drawing/2014/main" id="{E7EB2D91-2614-DF5F-023E-71C44CFC5BA5}"/>
              </a:ext>
            </a:extLst>
          </p:cNvPr>
          <p:cNvPicPr>
            <a:picLocks noChangeAspect="1"/>
          </p:cNvPicPr>
          <p:nvPr/>
        </p:nvPicPr>
        <p:blipFill>
          <a:blip r:embed="rId4"/>
          <a:stretch>
            <a:fillRect/>
          </a:stretch>
        </p:blipFill>
        <p:spPr>
          <a:xfrm>
            <a:off x="7097062" y="3429000"/>
            <a:ext cx="2605738" cy="2549701"/>
          </a:xfrm>
          <a:prstGeom prst="rect">
            <a:avLst/>
          </a:prstGeom>
        </p:spPr>
      </p:pic>
    </p:spTree>
    <p:extLst>
      <p:ext uri="{BB962C8B-B14F-4D97-AF65-F5344CB8AC3E}">
        <p14:creationId xmlns:p14="http://schemas.microsoft.com/office/powerpoint/2010/main" val="416972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图像反转</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图像反转变换，可得到灰度级范围为</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oMath>
                </a14:m>
                <a:r>
                  <a:rPr lang="en-US" altLang="zh-CN" sz="2000" dirty="0"/>
                  <a:t> </a:t>
                </a:r>
                <a:r>
                  <a:rPr lang="zh-CN" altLang="en-US" sz="2000" dirty="0"/>
                  <a:t>的一幅图像的反转图像，该反转图像由下式给出：</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oMath>
                  </m:oMathPara>
                </a14:m>
                <a:endParaRPr lang="en-US" altLang="zh-CN" sz="2000" dirty="0"/>
              </a:p>
              <a:p>
                <a:pPr marL="342900" indent="-342900">
                  <a:buFont typeface="Arial" panose="020B0604020202020204" pitchFamily="34" charset="0"/>
                  <a:buChar char="•"/>
                </a:pPr>
                <a:r>
                  <a:rPr lang="zh-CN" altLang="en-US" sz="2000" dirty="0"/>
                  <a:t>右图显示了一个例子，原图像是一幅乳房</a:t>
                </a:r>
                <a:r>
                  <a:rPr lang="en-US" altLang="zh-CN" sz="2000" dirty="0"/>
                  <a:t>X</a:t>
                </a:r>
                <a:r>
                  <a:rPr lang="zh-CN" altLang="en-US" sz="2000" dirty="0"/>
                  <a:t>射线照片，其中有一小块病变。</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6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B8F214-558F-9C4C-885B-1ABA573ADD3C}"/>
              </a:ext>
            </a:extLst>
          </p:cNvPr>
          <p:cNvPicPr>
            <a:picLocks noChangeAspect="1"/>
          </p:cNvPicPr>
          <p:nvPr/>
        </p:nvPicPr>
        <p:blipFill>
          <a:blip r:embed="rId3"/>
          <a:stretch>
            <a:fillRect/>
          </a:stretch>
        </p:blipFill>
        <p:spPr>
          <a:xfrm>
            <a:off x="6096000" y="1595120"/>
            <a:ext cx="5172735" cy="3463290"/>
          </a:xfrm>
          <a:prstGeom prst="rect">
            <a:avLst/>
          </a:prstGeom>
        </p:spPr>
      </p:pic>
    </p:spTree>
    <p:extLst>
      <p:ext uri="{BB962C8B-B14F-4D97-AF65-F5344CB8AC3E}">
        <p14:creationId xmlns:p14="http://schemas.microsoft.com/office/powerpoint/2010/main" val="2335367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二值图像（黑白图像）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6" y="1435607"/>
                <a:ext cx="6615283" cy="4756645"/>
              </a:xfrm>
            </p:spPr>
            <p:txBody>
              <a:bodyPr>
                <a:normAutofit/>
              </a:bodyPr>
              <a:lstStyle/>
              <a:p>
                <a:pPr marL="342900" indent="-342900">
                  <a:buFont typeface="Arial" panose="020B0604020202020204" pitchFamily="34" charset="0"/>
                  <a:buChar char="•"/>
                </a:pPr>
                <a:r>
                  <a:rPr lang="zh-CN" altLang="en-US" sz="2000" dirty="0"/>
                  <a:t>二值图像也叫黑白图像，是特殊的 </a:t>
                </a:r>
                <a:r>
                  <a:rPr lang="en-US" altLang="zh-CN" sz="2000" dirty="0"/>
                  <a:t>1bit </a:t>
                </a:r>
                <a:r>
                  <a:rPr lang="zh-CN" altLang="en-US" sz="2000" dirty="0"/>
                  <a:t>色深的灰度图像，只有</a:t>
                </a:r>
                <a:r>
                  <a:rPr lang="en-US" altLang="zh-CN" sz="2000" dirty="0"/>
                  <a:t>0</a:t>
                </a:r>
                <a:r>
                  <a:rPr lang="zh-CN" altLang="en-US" sz="2000" dirty="0"/>
                  <a:t>和</a:t>
                </a:r>
                <a:r>
                  <a:rPr lang="en-US" altLang="zh-CN" sz="2000" dirty="0"/>
                  <a:t>255 </a:t>
                </a:r>
                <a:r>
                  <a:rPr lang="zh-CN" altLang="en-US" sz="2000" dirty="0"/>
                  <a:t>两个数值。</a:t>
                </a:r>
                <a:endParaRPr lang="en-US" altLang="zh-CN" sz="2000" dirty="0"/>
              </a:p>
              <a:p>
                <a:pPr marL="342900" indent="-342900">
                  <a:buFont typeface="Arial" panose="020B0604020202020204" pitchFamily="34" charset="0"/>
                  <a:buChar char="•"/>
                </a:pPr>
                <a:r>
                  <a:rPr lang="zh-CN" altLang="en-US" sz="2000" dirty="0"/>
                  <a:t>转换过程：彩色图像 </a:t>
                </a:r>
                <a:r>
                  <a:rPr lang="en-US" altLang="zh-CN" sz="2000" dirty="0"/>
                  <a:t>-&gt; </a:t>
                </a:r>
                <a:r>
                  <a:rPr lang="zh-CN" altLang="en-US" sz="2000" dirty="0"/>
                  <a:t>灰度图像 </a:t>
                </a:r>
                <a:r>
                  <a:rPr lang="en-US" altLang="zh-CN" sz="2000" dirty="0"/>
                  <a:t>-&gt; </a:t>
                </a:r>
                <a:r>
                  <a:rPr lang="zh-CN" altLang="en-US" sz="2000" dirty="0"/>
                  <a:t>二值图像</a:t>
                </a:r>
                <a:endParaRPr lang="en-US" altLang="zh-CN" sz="2000" dirty="0"/>
              </a:p>
              <a:p>
                <a:pPr marL="342900" indent="-342900">
                  <a:buFont typeface="Arial" panose="020B0604020202020204" pitchFamily="34" charset="0"/>
                  <a:buChar char="•"/>
                </a:pPr>
                <a:r>
                  <a:rPr lang="zh-CN" altLang="en-US" sz="2000" dirty="0"/>
                  <a:t>公式：</a:t>
                </a:r>
                <a:endParaRPr lang="en-US" altLang="zh-CN" sz="2000" dirty="0"/>
              </a:p>
              <a:p>
                <a:pPr marL="571500" lvl="1" indent="-342900"/>
                <a14:m>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𝑟𝑒</m:t>
                            </m:r>
                            <m:r>
                              <m:rPr>
                                <m:sty m:val="p"/>
                              </m:rPr>
                              <a:rPr lang="en-US" altLang="zh-CN" sz="2000" i="1">
                                <a:latin typeface="Cambria Math" panose="02040503050406030204" pitchFamily="18" charset="0"/>
                              </a:rPr>
                              <m:t>s</m:t>
                            </m:r>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𝑜𝑙𝑑</m:t>
                            </m:r>
                          </m:e>
                          <m:e>
                            <m:r>
                              <a:rPr lang="en-US" altLang="zh-CN" sz="2000" b="0" i="1" smtClean="0">
                                <a:latin typeface="Cambria Math" panose="02040503050406030204" pitchFamily="18" charset="0"/>
                              </a:rPr>
                              <m:t>255</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m:t>
                            </m:r>
                            <m:r>
                              <a:rPr lang="en-US" altLang="zh-CN" sz="2000" b="0" i="1" smtClean="0">
                                <a:latin typeface="Cambria Math" panose="02040503050406030204" pitchFamily="18" charset="0"/>
                                <a:ea typeface="Cambria Math" panose="02040503050406030204" pitchFamily="18" charset="0"/>
                              </a:rPr>
                              <m:t>h</m:t>
                            </m:r>
                            <m:r>
                              <a:rPr lang="en-US" altLang="zh-CN" sz="2000" b="0" i="1" smtClean="0">
                                <a:latin typeface="Cambria Math" panose="02040503050406030204" pitchFamily="18" charset="0"/>
                                <a:ea typeface="Cambria Math" panose="02040503050406030204" pitchFamily="18" charset="0"/>
                              </a:rPr>
                              <m:t>𝑟𝑒𝑠</m:t>
                            </m:r>
                            <m:r>
                              <a:rPr lang="en-US" altLang="zh-CN" sz="2000" b="0" i="1" smtClean="0">
                                <a:latin typeface="Cambria Math" panose="02040503050406030204" pitchFamily="18" charset="0"/>
                                <a:ea typeface="Cambria Math" panose="02040503050406030204" pitchFamily="18" charset="0"/>
                              </a:rPr>
                              <m:t>h</m:t>
                            </m:r>
                            <m:r>
                              <a:rPr lang="en-US" altLang="zh-CN" sz="2000" b="0" i="1" smtClean="0">
                                <a:latin typeface="Cambria Math" panose="02040503050406030204" pitchFamily="18" charset="0"/>
                                <a:ea typeface="Cambria Math" panose="02040503050406030204" pitchFamily="18" charset="0"/>
                              </a:rPr>
                              <m:t>𝑜𝑙𝑑</m:t>
                            </m:r>
                          </m:e>
                        </m:eqArr>
                      </m:e>
                    </m:d>
                  </m:oMath>
                </a14:m>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6" y="1435607"/>
                <a:ext cx="6615283" cy="4756645"/>
              </a:xfrm>
              <a:blipFill>
                <a:blip r:embed="rId2"/>
                <a:stretch>
                  <a:fillRect l="-82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02542F-2A43-28DD-02E7-14A4CAFC3447}"/>
              </a:ext>
            </a:extLst>
          </p:cNvPr>
          <p:cNvPicPr>
            <a:picLocks noChangeAspect="1"/>
          </p:cNvPicPr>
          <p:nvPr/>
        </p:nvPicPr>
        <p:blipFill>
          <a:blip r:embed="rId3"/>
          <a:srcRect/>
          <a:stretch/>
        </p:blipFill>
        <p:spPr>
          <a:xfrm>
            <a:off x="7154779" y="2035244"/>
            <a:ext cx="3557370" cy="3557370"/>
          </a:xfrm>
          <a:prstGeom prst="rect">
            <a:avLst/>
          </a:prstGeom>
        </p:spPr>
      </p:pic>
    </p:spTree>
    <p:extLst>
      <p:ext uri="{BB962C8B-B14F-4D97-AF65-F5344CB8AC3E}">
        <p14:creationId xmlns:p14="http://schemas.microsoft.com/office/powerpoint/2010/main" val="478420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-RGB</a:t>
            </a:r>
            <a:r>
              <a:rPr lang="zh-CN" altLang="en-US" dirty="0"/>
              <a:t>图像</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7" y="1435607"/>
            <a:ext cx="5729224" cy="4548633"/>
          </a:xfrm>
        </p:spPr>
        <p:txBody>
          <a:bodyPr>
            <a:normAutofit/>
          </a:bodyPr>
          <a:lstStyle/>
          <a:p>
            <a:pPr marL="342900" indent="-342900">
              <a:buFont typeface="Arial" panose="020B0604020202020204" pitchFamily="34" charset="0"/>
              <a:buChar char="•"/>
            </a:pPr>
            <a:r>
              <a:rPr lang="en-US" altLang="zh-CN" sz="2000" dirty="0"/>
              <a:t>RGB</a:t>
            </a:r>
            <a:r>
              <a:rPr lang="zh-CN" altLang="en-US" sz="2000" dirty="0"/>
              <a:t>图像由</a:t>
            </a:r>
            <a:r>
              <a:rPr lang="en-US" altLang="zh-CN" sz="2000" dirty="0"/>
              <a:t>3</a:t>
            </a:r>
            <a:r>
              <a:rPr lang="zh-CN" altLang="en-US" sz="2000" dirty="0"/>
              <a:t>个通道构成，分别代表着各个分量上的大小。</a:t>
            </a:r>
            <a:endParaRPr lang="en-US" altLang="zh-CN" sz="2000" dirty="0"/>
          </a:p>
          <a:p>
            <a:pPr marL="342900" indent="-342900">
              <a:buFont typeface="Arial" panose="020B0604020202020204" pitchFamily="34" charset="0"/>
              <a:buChar char="•"/>
            </a:pPr>
            <a:r>
              <a:rPr lang="zh-CN" altLang="en-US" sz="2000" dirty="0"/>
              <a:t>每个分量上一个矩阵，合起来是一个</a:t>
            </a:r>
            <a:r>
              <a:rPr lang="zh-CN" altLang="en-US" sz="2000" dirty="0">
                <a:solidFill>
                  <a:srgbClr val="FF0000"/>
                </a:solidFill>
              </a:rPr>
              <a:t>张量</a:t>
            </a:r>
            <a:r>
              <a:rPr lang="zh-CN" altLang="en-US" sz="2000" dirty="0"/>
              <a:t>。</a:t>
            </a:r>
            <a:endParaRPr lang="en-US" altLang="zh-CN" sz="2000" dirty="0"/>
          </a:p>
        </p:txBody>
      </p:sp>
      <p:pic>
        <p:nvPicPr>
          <p:cNvPr id="6" name="图片 5">
            <a:extLst>
              <a:ext uri="{FF2B5EF4-FFF2-40B4-BE49-F238E27FC236}">
                <a16:creationId xmlns:a16="http://schemas.microsoft.com/office/drawing/2014/main" id="{410937E1-B6A8-3965-0575-5CA72A621330}"/>
              </a:ext>
            </a:extLst>
          </p:cNvPr>
          <p:cNvPicPr>
            <a:picLocks noChangeAspect="1"/>
          </p:cNvPicPr>
          <p:nvPr/>
        </p:nvPicPr>
        <p:blipFill>
          <a:blip r:embed="rId2"/>
          <a:stretch>
            <a:fillRect/>
          </a:stretch>
        </p:blipFill>
        <p:spPr>
          <a:xfrm>
            <a:off x="6605237" y="1574800"/>
            <a:ext cx="4926382" cy="4077295"/>
          </a:xfrm>
          <a:prstGeom prst="rect">
            <a:avLst/>
          </a:prstGeom>
        </p:spPr>
      </p:pic>
      <p:pic>
        <p:nvPicPr>
          <p:cNvPr id="5" name="图片 4">
            <a:extLst>
              <a:ext uri="{FF2B5EF4-FFF2-40B4-BE49-F238E27FC236}">
                <a16:creationId xmlns:a16="http://schemas.microsoft.com/office/drawing/2014/main" id="{A4FFC32C-C4CD-4ACC-9AE2-834126A714D5}"/>
              </a:ext>
            </a:extLst>
          </p:cNvPr>
          <p:cNvPicPr>
            <a:picLocks noChangeAspect="1"/>
          </p:cNvPicPr>
          <p:nvPr/>
        </p:nvPicPr>
        <p:blipFill>
          <a:blip r:embed="rId3"/>
          <a:srcRect/>
          <a:stretch/>
        </p:blipFill>
        <p:spPr>
          <a:xfrm>
            <a:off x="1272434" y="3613447"/>
            <a:ext cx="4263350" cy="2868722"/>
          </a:xfrm>
          <a:prstGeom prst="rect">
            <a:avLst/>
          </a:prstGeom>
        </p:spPr>
      </p:pic>
    </p:spTree>
    <p:extLst>
      <p:ext uri="{BB962C8B-B14F-4D97-AF65-F5344CB8AC3E}">
        <p14:creationId xmlns:p14="http://schemas.microsoft.com/office/powerpoint/2010/main" val="3790147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分辨率和量化</a:t>
            </a:r>
          </a:p>
        </p:txBody>
      </p:sp>
      <p:sp>
        <p:nvSpPr>
          <p:cNvPr id="14" name="内容占位符 2">
            <a:extLst>
              <a:ext uri="{FF2B5EF4-FFF2-40B4-BE49-F238E27FC236}">
                <a16:creationId xmlns:a16="http://schemas.microsoft.com/office/drawing/2014/main" id="{674F9010-7214-84D0-1BDA-062D3E5A4C90}"/>
              </a:ext>
            </a:extLst>
          </p:cNvPr>
          <p:cNvSpPr txBox="1">
            <a:spLocks/>
          </p:cNvSpPr>
          <p:nvPr/>
        </p:nvSpPr>
        <p:spPr>
          <a:xfrm>
            <a:off x="539495" y="1435608"/>
            <a:ext cx="11079849" cy="71646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lnSpc>
                <a:spcPct val="110000"/>
              </a:lnSpc>
              <a:buFont typeface="Arial" panose="020B0604020202020204" pitchFamily="34" charset="0"/>
              <a:buChar char="•"/>
            </a:pPr>
            <a:r>
              <a:rPr lang="zh-CN" altLang="en-US" sz="2000" dirty="0"/>
              <a:t>图像分辨率描述了取样的坐标系如何靠近，更多的分辨率代表着更多的细节。</a:t>
            </a:r>
            <a:endParaRPr lang="en-US" altLang="zh-CN" sz="2000" dirty="0"/>
          </a:p>
        </p:txBody>
      </p:sp>
      <p:pic>
        <p:nvPicPr>
          <p:cNvPr id="8" name="图片 7">
            <a:extLst>
              <a:ext uri="{FF2B5EF4-FFF2-40B4-BE49-F238E27FC236}">
                <a16:creationId xmlns:a16="http://schemas.microsoft.com/office/drawing/2014/main" id="{F5CB4718-0150-A289-C96A-FB3702706360}"/>
              </a:ext>
            </a:extLst>
          </p:cNvPr>
          <p:cNvPicPr>
            <a:picLocks noChangeAspect="1"/>
          </p:cNvPicPr>
          <p:nvPr/>
        </p:nvPicPr>
        <p:blipFill>
          <a:blip r:embed="rId2"/>
          <a:stretch>
            <a:fillRect/>
          </a:stretch>
        </p:blipFill>
        <p:spPr>
          <a:xfrm>
            <a:off x="521207" y="2622402"/>
            <a:ext cx="3548935" cy="2531141"/>
          </a:xfrm>
          <a:prstGeom prst="rect">
            <a:avLst/>
          </a:prstGeom>
        </p:spPr>
      </p:pic>
      <p:pic>
        <p:nvPicPr>
          <p:cNvPr id="18" name="图片 17">
            <a:extLst>
              <a:ext uri="{FF2B5EF4-FFF2-40B4-BE49-F238E27FC236}">
                <a16:creationId xmlns:a16="http://schemas.microsoft.com/office/drawing/2014/main" id="{56A80AD5-C6F0-3D06-E756-BA3D2987A169}"/>
              </a:ext>
            </a:extLst>
          </p:cNvPr>
          <p:cNvPicPr>
            <a:picLocks noChangeAspect="1"/>
          </p:cNvPicPr>
          <p:nvPr/>
        </p:nvPicPr>
        <p:blipFill>
          <a:blip r:embed="rId3"/>
          <a:stretch>
            <a:fillRect/>
          </a:stretch>
        </p:blipFill>
        <p:spPr>
          <a:xfrm>
            <a:off x="4177806" y="2622402"/>
            <a:ext cx="3836388" cy="2673483"/>
          </a:xfrm>
          <a:prstGeom prst="rect">
            <a:avLst/>
          </a:prstGeom>
        </p:spPr>
      </p:pic>
      <p:pic>
        <p:nvPicPr>
          <p:cNvPr id="20" name="图片 19">
            <a:extLst>
              <a:ext uri="{FF2B5EF4-FFF2-40B4-BE49-F238E27FC236}">
                <a16:creationId xmlns:a16="http://schemas.microsoft.com/office/drawing/2014/main" id="{CEDF2F70-2B57-D875-9053-EC8D4DAFB8E4}"/>
              </a:ext>
            </a:extLst>
          </p:cNvPr>
          <p:cNvPicPr>
            <a:picLocks noChangeAspect="1"/>
          </p:cNvPicPr>
          <p:nvPr/>
        </p:nvPicPr>
        <p:blipFill>
          <a:blip r:embed="rId4"/>
          <a:stretch>
            <a:fillRect/>
          </a:stretch>
        </p:blipFill>
        <p:spPr>
          <a:xfrm>
            <a:off x="8151814" y="2622402"/>
            <a:ext cx="3651012" cy="2531140"/>
          </a:xfrm>
          <a:prstGeom prst="rect">
            <a:avLst/>
          </a:prstGeom>
        </p:spPr>
      </p:pic>
    </p:spTree>
    <p:extLst>
      <p:ext uri="{BB962C8B-B14F-4D97-AF65-F5344CB8AC3E}">
        <p14:creationId xmlns:p14="http://schemas.microsoft.com/office/powerpoint/2010/main" val="3982804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分辨率和量化</a:t>
            </a:r>
          </a:p>
        </p:txBody>
      </p:sp>
      <p:pic>
        <p:nvPicPr>
          <p:cNvPr id="4" name="图片 3">
            <a:extLst>
              <a:ext uri="{FF2B5EF4-FFF2-40B4-BE49-F238E27FC236}">
                <a16:creationId xmlns:a16="http://schemas.microsoft.com/office/drawing/2014/main" id="{03277785-B49B-6704-3709-A3997D247ABF}"/>
              </a:ext>
            </a:extLst>
          </p:cNvPr>
          <p:cNvPicPr>
            <a:picLocks noChangeAspect="1"/>
          </p:cNvPicPr>
          <p:nvPr/>
        </p:nvPicPr>
        <p:blipFill>
          <a:blip r:embed="rId2"/>
          <a:stretch>
            <a:fillRect/>
          </a:stretch>
        </p:blipFill>
        <p:spPr>
          <a:xfrm>
            <a:off x="521207" y="2261937"/>
            <a:ext cx="5357198" cy="3859249"/>
          </a:xfrm>
          <a:prstGeom prst="rect">
            <a:avLst/>
          </a:prstGeom>
        </p:spPr>
      </p:pic>
      <p:pic>
        <p:nvPicPr>
          <p:cNvPr id="6" name="图片 5">
            <a:extLst>
              <a:ext uri="{FF2B5EF4-FFF2-40B4-BE49-F238E27FC236}">
                <a16:creationId xmlns:a16="http://schemas.microsoft.com/office/drawing/2014/main" id="{910B5AD4-ADDC-30D2-6F85-3A4A52701EDC}"/>
              </a:ext>
            </a:extLst>
          </p:cNvPr>
          <p:cNvPicPr>
            <a:picLocks noChangeAspect="1"/>
          </p:cNvPicPr>
          <p:nvPr/>
        </p:nvPicPr>
        <p:blipFill>
          <a:blip r:embed="rId3"/>
          <a:stretch>
            <a:fillRect/>
          </a:stretch>
        </p:blipFill>
        <p:spPr>
          <a:xfrm>
            <a:off x="6098914" y="2261936"/>
            <a:ext cx="5393555" cy="3859249"/>
          </a:xfrm>
          <a:prstGeom prst="rect">
            <a:avLst/>
          </a:prstGeom>
        </p:spPr>
      </p:pic>
      <p:sp>
        <p:nvSpPr>
          <p:cNvPr id="11" name="内容占位符 2">
            <a:extLst>
              <a:ext uri="{FF2B5EF4-FFF2-40B4-BE49-F238E27FC236}">
                <a16:creationId xmlns:a16="http://schemas.microsoft.com/office/drawing/2014/main" id="{77D3B6FD-D1AF-07A7-0C78-40C76E88914A}"/>
              </a:ext>
            </a:extLst>
          </p:cNvPr>
          <p:cNvSpPr txBox="1">
            <a:spLocks/>
          </p:cNvSpPr>
          <p:nvPr/>
        </p:nvSpPr>
        <p:spPr>
          <a:xfrm>
            <a:off x="539495" y="1435609"/>
            <a:ext cx="11181450" cy="82632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lnSpc>
                <a:spcPct val="110000"/>
              </a:lnSpc>
              <a:buFont typeface="Arial" panose="020B0604020202020204" pitchFamily="34" charset="0"/>
              <a:buChar char="•"/>
            </a:pPr>
            <a:r>
              <a:rPr lang="zh-CN" altLang="en-US" sz="2000" dirty="0">
                <a:solidFill>
                  <a:srgbClr val="FF0000"/>
                </a:solidFill>
              </a:rPr>
              <a:t>图像分辨率是不是只和像素个数有关？</a:t>
            </a:r>
            <a:endParaRPr lang="en-US" altLang="zh-CN" sz="2000" dirty="0">
              <a:solidFill>
                <a:srgbClr val="FF0000"/>
              </a:solidFill>
            </a:endParaRPr>
          </a:p>
        </p:txBody>
      </p:sp>
    </p:spTree>
    <p:extLst>
      <p:ext uri="{BB962C8B-B14F-4D97-AF65-F5344CB8AC3E}">
        <p14:creationId xmlns:p14="http://schemas.microsoft.com/office/powerpoint/2010/main" val="1784739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分辨率的测量标准</a:t>
            </a:r>
          </a:p>
        </p:txBody>
      </p:sp>
      <p:sp>
        <p:nvSpPr>
          <p:cNvPr id="11" name="内容占位符 2">
            <a:extLst>
              <a:ext uri="{FF2B5EF4-FFF2-40B4-BE49-F238E27FC236}">
                <a16:creationId xmlns:a16="http://schemas.microsoft.com/office/drawing/2014/main" id="{77D3B6FD-D1AF-07A7-0C78-40C76E88914A}"/>
              </a:ext>
            </a:extLst>
          </p:cNvPr>
          <p:cNvSpPr txBox="1">
            <a:spLocks/>
          </p:cNvSpPr>
          <p:nvPr/>
        </p:nvSpPr>
        <p:spPr>
          <a:xfrm>
            <a:off x="539495" y="1435609"/>
            <a:ext cx="11181450" cy="51222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lnSpc>
                <a:spcPct val="110000"/>
              </a:lnSpc>
              <a:buFont typeface="Arial" panose="020B0604020202020204" pitchFamily="34" charset="0"/>
              <a:buChar char="•"/>
            </a:pPr>
            <a:r>
              <a:rPr lang="zh-CN" altLang="en-US" sz="2000" dirty="0">
                <a:solidFill>
                  <a:srgbClr val="FF0000"/>
                </a:solidFill>
              </a:rPr>
              <a:t>图像分辨率与像素个数和显示大小都有关系。</a:t>
            </a:r>
            <a:endParaRPr lang="en-US" altLang="zh-CN" sz="2000" dirty="0">
              <a:solidFill>
                <a:srgbClr val="FF0000"/>
              </a:solidFill>
            </a:endParaRPr>
          </a:p>
          <a:p>
            <a:pPr marL="342900" indent="-342900">
              <a:lnSpc>
                <a:spcPct val="110000"/>
              </a:lnSpc>
              <a:buFont typeface="Arial" panose="020B0604020202020204" pitchFamily="34" charset="0"/>
              <a:buChar char="•"/>
            </a:pPr>
            <a:r>
              <a:rPr lang="zh-CN" altLang="en-US" sz="2000" dirty="0">
                <a:solidFill>
                  <a:schemeClr val="tx1"/>
                </a:solidFill>
              </a:rPr>
              <a:t>分辨率，又称解析度、解像度，可以细分为显示分辨率、图像分辨率、打印分辨率和扫描分辨率等</a:t>
            </a:r>
            <a:endParaRPr lang="en-US" altLang="zh-CN" sz="2000" dirty="0">
              <a:solidFill>
                <a:schemeClr val="tx1"/>
              </a:solidFill>
            </a:endParaRPr>
          </a:p>
          <a:p>
            <a:pPr marL="342900" indent="-342900">
              <a:lnSpc>
                <a:spcPct val="110000"/>
              </a:lnSpc>
              <a:buFont typeface="Arial" panose="020B0604020202020204" pitchFamily="34" charset="0"/>
              <a:buChar char="•"/>
            </a:pPr>
            <a:r>
              <a:rPr lang="en-US" altLang="zh-CN" sz="2000" dirty="0">
                <a:solidFill>
                  <a:schemeClr val="tx1"/>
                </a:solidFill>
              </a:rPr>
              <a:t>SPI </a:t>
            </a:r>
            <a:r>
              <a:rPr lang="zh-CN" altLang="en-US" sz="2000" dirty="0">
                <a:solidFill>
                  <a:schemeClr val="tx1"/>
                </a:solidFill>
              </a:rPr>
              <a:t>（</a:t>
            </a:r>
            <a:r>
              <a:rPr lang="en-US" altLang="zh-CN" sz="2000" dirty="0">
                <a:solidFill>
                  <a:schemeClr val="tx1"/>
                </a:solidFill>
              </a:rPr>
              <a:t>samples per inch</a:t>
            </a:r>
            <a:r>
              <a:rPr lang="zh-CN" altLang="en-US" sz="2000" dirty="0">
                <a:solidFill>
                  <a:schemeClr val="tx1"/>
                </a:solidFill>
              </a:rPr>
              <a:t>）：主要用于扫描仪和图像采集设备</a:t>
            </a:r>
            <a:endParaRPr lang="en-US" altLang="zh-CN" sz="2000" dirty="0">
              <a:solidFill>
                <a:schemeClr val="tx1"/>
              </a:solidFill>
            </a:endParaRPr>
          </a:p>
          <a:p>
            <a:pPr marL="342900" indent="-342900">
              <a:lnSpc>
                <a:spcPct val="110000"/>
              </a:lnSpc>
              <a:buFont typeface="Arial" panose="020B0604020202020204" pitchFamily="34" charset="0"/>
              <a:buChar char="•"/>
            </a:pPr>
            <a:r>
              <a:rPr lang="en-US" altLang="zh-CN" sz="2000" dirty="0">
                <a:solidFill>
                  <a:schemeClr val="tx1"/>
                </a:solidFill>
              </a:rPr>
              <a:t>PPI</a:t>
            </a:r>
            <a:r>
              <a:rPr lang="zh-CN" altLang="en-US" sz="2000" dirty="0">
                <a:solidFill>
                  <a:schemeClr val="tx1"/>
                </a:solidFill>
              </a:rPr>
              <a:t>（</a:t>
            </a:r>
            <a:r>
              <a:rPr lang="en-US" altLang="zh-CN" sz="2000" dirty="0">
                <a:solidFill>
                  <a:schemeClr val="tx1"/>
                </a:solidFill>
              </a:rPr>
              <a:t>pixels per inch</a:t>
            </a:r>
            <a:r>
              <a:rPr lang="zh-CN" altLang="en-US" sz="2000" dirty="0">
                <a:solidFill>
                  <a:schemeClr val="tx1"/>
                </a:solidFill>
              </a:rPr>
              <a:t>）：每英寸有多少像素用于显示，比如 </a:t>
            </a:r>
            <a:r>
              <a:rPr lang="en-US" altLang="zh-CN" sz="2000" dirty="0" err="1">
                <a:solidFill>
                  <a:schemeClr val="tx1"/>
                </a:solidFill>
              </a:rPr>
              <a:t>Iphone</a:t>
            </a:r>
            <a:r>
              <a:rPr lang="en-US" altLang="zh-CN" sz="2000" dirty="0">
                <a:solidFill>
                  <a:schemeClr val="tx1"/>
                </a:solidFill>
              </a:rPr>
              <a:t> 8 plus: 5.5 inch, resolution 1920*1080, 401 </a:t>
            </a:r>
            <a:r>
              <a:rPr lang="en-US" altLang="zh-CN" sz="2000" dirty="0" err="1">
                <a:solidFill>
                  <a:schemeClr val="tx1"/>
                </a:solidFill>
              </a:rPr>
              <a:t>ppi</a:t>
            </a:r>
            <a:r>
              <a:rPr lang="zh-CN" altLang="en-US" sz="2000" dirty="0">
                <a:solidFill>
                  <a:schemeClr val="tx1"/>
                </a:solidFill>
              </a:rPr>
              <a:t>。</a:t>
            </a:r>
            <a:endParaRPr lang="en-US" altLang="zh-CN" sz="2000" dirty="0">
              <a:solidFill>
                <a:schemeClr val="tx1"/>
              </a:solidFill>
            </a:endParaRPr>
          </a:p>
          <a:p>
            <a:pPr marL="342900" indent="-342900">
              <a:lnSpc>
                <a:spcPct val="110000"/>
              </a:lnSpc>
              <a:buFont typeface="Arial" panose="020B0604020202020204" pitchFamily="34" charset="0"/>
              <a:buChar char="•"/>
            </a:pPr>
            <a:r>
              <a:rPr lang="en-US" altLang="zh-CN" sz="2000" dirty="0">
                <a:solidFill>
                  <a:schemeClr val="tx1"/>
                </a:solidFill>
              </a:rPr>
              <a:t>DPI </a:t>
            </a:r>
            <a:r>
              <a:rPr lang="zh-CN" altLang="en-US" sz="2000" dirty="0">
                <a:solidFill>
                  <a:schemeClr val="tx1"/>
                </a:solidFill>
              </a:rPr>
              <a:t>（</a:t>
            </a:r>
            <a:r>
              <a:rPr lang="en-US" altLang="zh-CN" sz="2000" dirty="0">
                <a:solidFill>
                  <a:schemeClr val="tx1"/>
                </a:solidFill>
              </a:rPr>
              <a:t>dots per inch</a:t>
            </a:r>
            <a:r>
              <a:rPr lang="zh-CN" altLang="en-US" sz="2000" dirty="0">
                <a:solidFill>
                  <a:schemeClr val="tx1"/>
                </a:solidFill>
              </a:rPr>
              <a:t>）：打印分辨率，描述了每英寸有多少墨点。</a:t>
            </a:r>
            <a:endParaRPr lang="en-US" altLang="zh-CN" sz="2000" dirty="0">
              <a:solidFill>
                <a:schemeClr val="tx1"/>
              </a:solidFill>
            </a:endParaRPr>
          </a:p>
          <a:p>
            <a:pPr marL="342900" indent="-342900">
              <a:lnSpc>
                <a:spcPct val="110000"/>
              </a:lnSpc>
              <a:buFont typeface="Arial" panose="020B0604020202020204" pitchFamily="34" charset="0"/>
              <a:buChar char="•"/>
            </a:pPr>
            <a:endParaRPr lang="en-US" altLang="zh-CN" sz="2000" dirty="0">
              <a:solidFill>
                <a:srgbClr val="FF0000"/>
              </a:solidFill>
            </a:endParaRPr>
          </a:p>
          <a:p>
            <a:pPr marL="342900" indent="-342900">
              <a:lnSpc>
                <a:spcPct val="110000"/>
              </a:lnSpc>
              <a:buFont typeface="Arial" panose="020B0604020202020204" pitchFamily="34" charset="0"/>
              <a:buChar char="•"/>
            </a:pPr>
            <a:endParaRPr lang="en-US" altLang="zh-CN" sz="2000" dirty="0">
              <a:solidFill>
                <a:srgbClr val="FF0000"/>
              </a:solidFill>
            </a:endParaRPr>
          </a:p>
        </p:txBody>
      </p:sp>
    </p:spTree>
    <p:extLst>
      <p:ext uri="{BB962C8B-B14F-4D97-AF65-F5344CB8AC3E}">
        <p14:creationId xmlns:p14="http://schemas.microsoft.com/office/powerpoint/2010/main" val="1606124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分辨率的量化标准</a:t>
            </a:r>
          </a:p>
        </p:txBody>
      </p:sp>
      <p:sp>
        <p:nvSpPr>
          <p:cNvPr id="11" name="内容占位符 2">
            <a:extLst>
              <a:ext uri="{FF2B5EF4-FFF2-40B4-BE49-F238E27FC236}">
                <a16:creationId xmlns:a16="http://schemas.microsoft.com/office/drawing/2014/main" id="{77D3B6FD-D1AF-07A7-0C78-40C76E88914A}"/>
              </a:ext>
            </a:extLst>
          </p:cNvPr>
          <p:cNvSpPr txBox="1">
            <a:spLocks/>
          </p:cNvSpPr>
          <p:nvPr/>
        </p:nvSpPr>
        <p:spPr>
          <a:xfrm>
            <a:off x="539495" y="3125866"/>
            <a:ext cx="11181450" cy="74417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lnSpc>
                <a:spcPct val="110000"/>
              </a:lnSpc>
            </a:pPr>
            <a:r>
              <a:rPr lang="zh-CN" altLang="en-US" sz="3600" dirty="0">
                <a:solidFill>
                  <a:schemeClr val="tx1"/>
                </a:solidFill>
              </a:rPr>
              <a:t>有没有办法能够通过算法去增加图像的分辨率呢？</a:t>
            </a:r>
            <a:endParaRPr lang="en-US" altLang="zh-CN" sz="3600" dirty="0">
              <a:solidFill>
                <a:schemeClr val="tx1"/>
              </a:solidFill>
            </a:endParaRPr>
          </a:p>
        </p:txBody>
      </p:sp>
      <p:pic>
        <p:nvPicPr>
          <p:cNvPr id="4" name="图形 3" descr="头上的大脑 纯色填充">
            <a:extLst>
              <a:ext uri="{FF2B5EF4-FFF2-40B4-BE49-F238E27FC236}">
                <a16:creationId xmlns:a16="http://schemas.microsoft.com/office/drawing/2014/main" id="{81F8AE9F-726A-22EB-5B6A-7DB7DCE9E8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527" y="4092823"/>
            <a:ext cx="1814945" cy="1814945"/>
          </a:xfrm>
          <a:prstGeom prst="rect">
            <a:avLst/>
          </a:prstGeom>
        </p:spPr>
      </p:pic>
    </p:spTree>
    <p:extLst>
      <p:ext uri="{BB962C8B-B14F-4D97-AF65-F5344CB8AC3E}">
        <p14:creationId xmlns:p14="http://schemas.microsoft.com/office/powerpoint/2010/main" val="1714906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图像分辨率</a:t>
            </a:r>
            <a:r>
              <a:rPr lang="en-US" altLang="zh-CN" dirty="0"/>
              <a:t>-</a:t>
            </a:r>
            <a:r>
              <a:rPr lang="zh-CN" altLang="en-US" dirty="0"/>
              <a:t>图像插值算法</a:t>
            </a:r>
          </a:p>
        </p:txBody>
      </p:sp>
      <p:sp>
        <p:nvSpPr>
          <p:cNvPr id="9" name="内容占位符 2">
            <a:extLst>
              <a:ext uri="{FF2B5EF4-FFF2-40B4-BE49-F238E27FC236}">
                <a16:creationId xmlns:a16="http://schemas.microsoft.com/office/drawing/2014/main" id="{FD68BFBB-14EA-EB77-C7D3-69BCC2B93F46}"/>
              </a:ext>
            </a:extLst>
          </p:cNvPr>
          <p:cNvSpPr>
            <a:spLocks noGrp="1"/>
          </p:cNvSpPr>
          <p:nvPr>
            <p:ph sz="quarter" idx="10"/>
          </p:nvPr>
        </p:nvSpPr>
        <p:spPr>
          <a:xfrm>
            <a:off x="450723" y="1591829"/>
            <a:ext cx="11290553" cy="5187662"/>
          </a:xfrm>
        </p:spPr>
        <p:txBody>
          <a:bodyPr>
            <a:normAutofit/>
          </a:bodyPr>
          <a:lstStyle/>
          <a:p>
            <a:pPr marL="342900" indent="-342900">
              <a:lnSpc>
                <a:spcPct val="135000"/>
              </a:lnSpc>
              <a:spcBef>
                <a:spcPts val="0"/>
              </a:spcBef>
              <a:spcAft>
                <a:spcPts val="0"/>
              </a:spcAft>
              <a:buFont typeface="Arial" panose="020B0604020202020204" pitchFamily="34" charset="0"/>
              <a:buChar char="•"/>
            </a:pPr>
            <a:r>
              <a:rPr lang="zh-CN" altLang="en-US" sz="2400" dirty="0"/>
              <a:t>插值算法</a:t>
            </a:r>
            <a:endParaRPr lang="en-US" altLang="zh-CN" sz="2400" dirty="0"/>
          </a:p>
          <a:p>
            <a:pPr marL="571500" lvl="1" indent="-342900">
              <a:lnSpc>
                <a:spcPct val="135000"/>
              </a:lnSpc>
              <a:spcBef>
                <a:spcPts val="0"/>
              </a:spcBef>
              <a:spcAft>
                <a:spcPts val="0"/>
              </a:spcAft>
            </a:pPr>
            <a:r>
              <a:rPr lang="zh-CN" altLang="en-US" sz="2400" dirty="0">
                <a:solidFill>
                  <a:srgbClr val="FF0000"/>
                </a:solidFill>
              </a:rPr>
              <a:t>最近邻算法</a:t>
            </a:r>
            <a:endParaRPr lang="en-US" altLang="zh-CN" sz="2400" dirty="0">
              <a:solidFill>
                <a:srgbClr val="FF0000"/>
              </a:solidFill>
            </a:endParaRPr>
          </a:p>
          <a:p>
            <a:pPr marL="571500" lvl="1" indent="-342900">
              <a:lnSpc>
                <a:spcPct val="135000"/>
              </a:lnSpc>
              <a:spcBef>
                <a:spcPts val="0"/>
              </a:spcBef>
              <a:spcAft>
                <a:spcPts val="0"/>
              </a:spcAft>
            </a:pPr>
            <a:r>
              <a:rPr lang="zh-CN" altLang="en-US" sz="2400" dirty="0">
                <a:solidFill>
                  <a:srgbClr val="FF0000"/>
                </a:solidFill>
              </a:rPr>
              <a:t>双线性插值法</a:t>
            </a:r>
            <a:endParaRPr lang="en-US" altLang="zh-CN" sz="2400" dirty="0">
              <a:solidFill>
                <a:srgbClr val="FF0000"/>
              </a:solidFill>
            </a:endParaRPr>
          </a:p>
          <a:p>
            <a:pPr marL="571500" lvl="1" indent="-342900">
              <a:lnSpc>
                <a:spcPct val="135000"/>
              </a:lnSpc>
              <a:spcBef>
                <a:spcPts val="0"/>
              </a:spcBef>
              <a:spcAft>
                <a:spcPts val="0"/>
              </a:spcAft>
            </a:pPr>
            <a:r>
              <a:rPr lang="zh-CN" altLang="en-US" sz="2400" dirty="0"/>
              <a:t>双立方（三次卷积）插值</a:t>
            </a:r>
            <a:endParaRPr lang="en-US" altLang="zh-CN" sz="2400" dirty="0"/>
          </a:p>
          <a:p>
            <a:pPr marL="342900" indent="-342900">
              <a:lnSpc>
                <a:spcPct val="135000"/>
              </a:lnSpc>
              <a:spcBef>
                <a:spcPts val="0"/>
              </a:spcBef>
              <a:spcAft>
                <a:spcPts val="0"/>
              </a:spcAft>
              <a:buFont typeface="Arial" panose="020B0604020202020204" pitchFamily="34" charset="0"/>
              <a:buChar char="•"/>
            </a:pPr>
            <a:r>
              <a:rPr lang="zh-CN" altLang="en-US" sz="2400" dirty="0"/>
              <a:t>深度学习算法</a:t>
            </a:r>
            <a:endParaRPr lang="en-US" altLang="zh-CN" sz="2400" dirty="0"/>
          </a:p>
          <a:p>
            <a:pPr marL="571500" lvl="1" indent="-342900">
              <a:lnSpc>
                <a:spcPct val="135000"/>
              </a:lnSpc>
              <a:spcBef>
                <a:spcPts val="0"/>
              </a:spcBef>
              <a:spcAft>
                <a:spcPts val="0"/>
              </a:spcAft>
            </a:pPr>
            <a:r>
              <a:rPr lang="en-US" altLang="zh-CN" sz="2400" dirty="0"/>
              <a:t>SRCNN (</a:t>
            </a:r>
            <a:r>
              <a:rPr lang="zh-CN" altLang="en-US" sz="2400" dirty="0"/>
              <a:t>卷积神经网络</a:t>
            </a:r>
            <a:r>
              <a:rPr lang="en-US" altLang="zh-CN" sz="2400" dirty="0"/>
              <a:t>)</a:t>
            </a:r>
          </a:p>
          <a:p>
            <a:pPr marL="571500" lvl="1" indent="-342900">
              <a:lnSpc>
                <a:spcPct val="135000"/>
              </a:lnSpc>
              <a:spcBef>
                <a:spcPts val="0"/>
              </a:spcBef>
              <a:spcAft>
                <a:spcPts val="0"/>
              </a:spcAft>
            </a:pPr>
            <a:r>
              <a:rPr lang="en-US" altLang="zh-CN" sz="2400" dirty="0"/>
              <a:t>SRGAN</a:t>
            </a:r>
            <a:r>
              <a:rPr lang="zh-CN" altLang="en-US" sz="2400" dirty="0"/>
              <a:t>（生成对抗网络）</a:t>
            </a:r>
            <a:endParaRPr lang="en-US" altLang="zh-CN" sz="2400" dirty="0"/>
          </a:p>
        </p:txBody>
      </p:sp>
    </p:spTree>
    <p:extLst>
      <p:ext uri="{BB962C8B-B14F-4D97-AF65-F5344CB8AC3E}">
        <p14:creationId xmlns:p14="http://schemas.microsoft.com/office/powerpoint/2010/main" val="4039074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最近邻插值算法</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7" y="1297309"/>
            <a:ext cx="5907486" cy="5112635"/>
          </a:xfrm>
        </p:spPr>
        <p:txBody>
          <a:bodyPr>
            <a:normAutofit/>
          </a:bodyPr>
          <a:lstStyle/>
          <a:p>
            <a:pPr marL="342900" indent="-342900">
              <a:buFont typeface="Arial" panose="020B0604020202020204" pitchFamily="34" charset="0"/>
              <a:buChar char="•"/>
            </a:pPr>
            <a:r>
              <a:rPr lang="zh-CN" altLang="en-US" sz="1800" dirty="0"/>
              <a:t>最近邻插值算法（</a:t>
            </a:r>
            <a:r>
              <a:rPr lang="en-US" altLang="zh-CN" sz="1800" dirty="0"/>
              <a:t>Nearest Neighbor Interpolation</a:t>
            </a:r>
            <a:r>
              <a:rPr lang="zh-CN" altLang="en-US" sz="1800" dirty="0"/>
              <a:t>）</a:t>
            </a:r>
            <a:endParaRPr lang="en-US" altLang="zh-CN" sz="1800" dirty="0"/>
          </a:p>
          <a:p>
            <a:pPr marL="342900" indent="-342900">
              <a:buFont typeface="Arial" panose="020B0604020202020204" pitchFamily="34" charset="0"/>
              <a:buChar char="•"/>
            </a:pPr>
            <a:r>
              <a:rPr lang="zh-CN" altLang="en-US" sz="1800" dirty="0"/>
              <a:t>通过将一个点进行上采样，得到扩大后的图像。</a:t>
            </a:r>
            <a:endParaRPr lang="en-US" altLang="zh-CN" sz="1800" dirty="0"/>
          </a:p>
          <a:p>
            <a:pPr marL="342900" indent="-342900">
              <a:buFont typeface="Arial" panose="020B0604020202020204" pitchFamily="34" charset="0"/>
              <a:buChar char="•"/>
            </a:pPr>
            <a:r>
              <a:rPr lang="zh-CN" altLang="en-US" sz="1800" dirty="0"/>
              <a:t>计算简单，但不够精确。但当图像中的像素灰度级有细微变化时，该方法会在图像中产生人工的痕迹。</a:t>
            </a:r>
            <a:endParaRPr lang="en-US" altLang="zh-CN" sz="1800" dirty="0"/>
          </a:p>
        </p:txBody>
      </p:sp>
      <p:pic>
        <p:nvPicPr>
          <p:cNvPr id="7" name="图片 6">
            <a:extLst>
              <a:ext uri="{FF2B5EF4-FFF2-40B4-BE49-F238E27FC236}">
                <a16:creationId xmlns:a16="http://schemas.microsoft.com/office/drawing/2014/main" id="{148E55E5-29CA-15F2-BF46-C51C74EE544A}"/>
              </a:ext>
            </a:extLst>
          </p:cNvPr>
          <p:cNvPicPr>
            <a:picLocks noChangeAspect="1"/>
          </p:cNvPicPr>
          <p:nvPr/>
        </p:nvPicPr>
        <p:blipFill>
          <a:blip r:embed="rId2"/>
          <a:stretch>
            <a:fillRect/>
          </a:stretch>
        </p:blipFill>
        <p:spPr>
          <a:xfrm>
            <a:off x="6446983" y="2218366"/>
            <a:ext cx="4510855" cy="2421268"/>
          </a:xfrm>
          <a:prstGeom prst="rect">
            <a:avLst/>
          </a:prstGeom>
        </p:spPr>
      </p:pic>
      <p:sp>
        <p:nvSpPr>
          <p:cNvPr id="9" name="文本框 8">
            <a:extLst>
              <a:ext uri="{FF2B5EF4-FFF2-40B4-BE49-F238E27FC236}">
                <a16:creationId xmlns:a16="http://schemas.microsoft.com/office/drawing/2014/main" id="{BEB6CA27-0034-8118-FC2A-CAFFBAE2ADC0}"/>
              </a:ext>
            </a:extLst>
          </p:cNvPr>
          <p:cNvSpPr txBox="1"/>
          <p:nvPr/>
        </p:nvSpPr>
        <p:spPr>
          <a:xfrm>
            <a:off x="7802164" y="4639634"/>
            <a:ext cx="1800493" cy="369332"/>
          </a:xfrm>
          <a:prstGeom prst="rect">
            <a:avLst/>
          </a:prstGeom>
          <a:noFill/>
        </p:spPr>
        <p:txBody>
          <a:bodyPr wrap="none" rtlCol="0">
            <a:spAutoFit/>
          </a:bodyPr>
          <a:lstStyle/>
          <a:p>
            <a:r>
              <a:rPr lang="zh-CN" altLang="en-US" dirty="0"/>
              <a:t>最近邻插值算法</a:t>
            </a:r>
          </a:p>
        </p:txBody>
      </p:sp>
    </p:spTree>
    <p:extLst>
      <p:ext uri="{BB962C8B-B14F-4D97-AF65-F5344CB8AC3E}">
        <p14:creationId xmlns:p14="http://schemas.microsoft.com/office/powerpoint/2010/main" val="1230890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双线性插值算法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7" y="1297309"/>
                <a:ext cx="5907486" cy="5112635"/>
              </a:xfrm>
            </p:spPr>
            <p:txBody>
              <a:bodyPr>
                <a:normAutofit/>
              </a:bodyPr>
              <a:lstStyle/>
              <a:p>
                <a:pPr marL="342900" indent="-342900">
                  <a:buFont typeface="Arial" panose="020B0604020202020204" pitchFamily="34" charset="0"/>
                  <a:buChar char="•"/>
                </a:pPr>
                <a:r>
                  <a:rPr lang="zh-CN" altLang="en-US" sz="1800" dirty="0"/>
                  <a:t>基本原理：设图像被等比例缩放到原来的</a:t>
                </a:r>
                <a:r>
                  <a:rPr lang="en-US" altLang="zh-CN" sz="1800" dirty="0"/>
                  <a:t> </a:t>
                </a:r>
                <a14:m>
                  <m:oMath xmlns:m="http://schemas.openxmlformats.org/officeDocument/2006/math">
                    <m:r>
                      <a:rPr lang="zh-CN" altLang="en-US" sz="1800" i="1" smtClean="0">
                        <a:latin typeface="Cambria Math" panose="02040503050406030204" pitchFamily="18" charset="0"/>
                      </a:rPr>
                      <m:t>𝛼</m:t>
                    </m:r>
                  </m:oMath>
                </a14:m>
                <a:r>
                  <a:rPr lang="en-US" altLang="zh-CN" sz="1800" dirty="0"/>
                  <a:t> </a:t>
                </a:r>
                <a:r>
                  <a:rPr lang="zh-CN" altLang="en-US" sz="1800" dirty="0"/>
                  <a:t>倍。则缩放后</a:t>
                </a:r>
                <a14:m>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r>
                      <a:rPr lang="en-US" altLang="zh-CN" sz="1800" b="0" i="1" smtClean="0">
                        <a:latin typeface="Cambria Math" panose="02040503050406030204" pitchFamily="18" charset="0"/>
                      </a:rPr>
                      <m:t>)</m:t>
                    </m:r>
                  </m:oMath>
                </a14:m>
                <a:r>
                  <a:rPr lang="zh-CN" altLang="en-US" sz="1800" dirty="0"/>
                  <a:t>上的像素值应该对应于原图像 </a:t>
                </a:r>
                <a14:m>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𝑖</m:t>
                        </m:r>
                      </m:num>
                      <m:den>
                        <m:r>
                          <a:rPr lang="en-US" altLang="zh-CN" sz="1800" b="0" i="1" smtClean="0">
                            <a:latin typeface="Cambria Math" panose="02040503050406030204" pitchFamily="18" charset="0"/>
                          </a:rPr>
                          <m:t>𝑎</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𝑗</m:t>
                        </m:r>
                      </m:num>
                      <m:den>
                        <m:r>
                          <a:rPr lang="en-US" altLang="zh-CN" sz="1800" b="0" i="1" smtClean="0">
                            <a:latin typeface="Cambria Math" panose="02040503050406030204" pitchFamily="18" charset="0"/>
                          </a:rPr>
                          <m:t>𝑎</m:t>
                        </m:r>
                      </m:den>
                    </m:f>
                    <m:r>
                      <a:rPr lang="en-US" altLang="zh-CN" sz="1800" b="0" i="1" smtClean="0">
                        <a:latin typeface="Cambria Math" panose="02040503050406030204" pitchFamily="18" charset="0"/>
                      </a:rPr>
                      <m:t>)</m:t>
                    </m:r>
                  </m:oMath>
                </a14:m>
                <a:r>
                  <a:rPr lang="zh-CN" altLang="en-US" sz="1800" dirty="0"/>
                  <a:t>上的像素。我们可以通过原图像</a:t>
                </a:r>
                <a14:m>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𝑖</m:t>
                        </m:r>
                      </m:num>
                      <m:den>
                        <m:r>
                          <a:rPr lang="en-US" altLang="zh-CN" sz="1800" b="0" i="1" smtClean="0">
                            <a:latin typeface="Cambria Math" panose="02040503050406030204" pitchFamily="18" charset="0"/>
                          </a:rPr>
                          <m:t>𝑎</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𝑗</m:t>
                        </m:r>
                      </m:num>
                      <m:den>
                        <m:r>
                          <a:rPr lang="en-US" altLang="zh-CN" sz="1800" b="0" i="1" smtClean="0">
                            <a:latin typeface="Cambria Math" panose="02040503050406030204" pitchFamily="18" charset="0"/>
                          </a:rPr>
                          <m:t>𝑎</m:t>
                        </m:r>
                      </m:den>
                    </m:f>
                    <m:r>
                      <a:rPr lang="en-US" altLang="zh-CN" sz="1800" b="0" i="1" smtClean="0">
                        <a:latin typeface="Cambria Math" panose="02040503050406030204" pitchFamily="18" charset="0"/>
                      </a:rPr>
                      <m:t>)</m:t>
                    </m:r>
                  </m:oMath>
                </a14:m>
                <a:r>
                  <a:rPr lang="zh-CN" altLang="en-US" sz="1800" dirty="0"/>
                  <a:t>周围</a:t>
                </a:r>
                <a:r>
                  <a:rPr lang="en-US" altLang="zh-CN" sz="1800" dirty="0"/>
                  <a:t>4</a:t>
                </a:r>
                <a:r>
                  <a:rPr lang="zh-CN" altLang="en-US" sz="1800" dirty="0"/>
                  <a:t>个点的值，算出该点的值。这样就实现了缩放。</a:t>
                </a:r>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7" y="1297309"/>
                <a:ext cx="5907486" cy="5112635"/>
              </a:xfrm>
              <a:blipFill>
                <a:blip r:embed="rId2"/>
                <a:stretch>
                  <a:fillRect l="-72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48E55E5-29CA-15F2-BF46-C51C74EE544A}"/>
              </a:ext>
            </a:extLst>
          </p:cNvPr>
          <p:cNvPicPr>
            <a:picLocks noChangeAspect="1"/>
          </p:cNvPicPr>
          <p:nvPr/>
        </p:nvPicPr>
        <p:blipFill>
          <a:blip r:embed="rId3"/>
          <a:srcRect/>
          <a:stretch/>
        </p:blipFill>
        <p:spPr>
          <a:xfrm>
            <a:off x="6949734" y="1728838"/>
            <a:ext cx="4364811" cy="4478051"/>
          </a:xfrm>
          <a:prstGeom prst="rect">
            <a:avLst/>
          </a:prstGeom>
        </p:spPr>
      </p:pic>
      <p:sp>
        <p:nvSpPr>
          <p:cNvPr id="9" name="文本框 8">
            <a:extLst>
              <a:ext uri="{FF2B5EF4-FFF2-40B4-BE49-F238E27FC236}">
                <a16:creationId xmlns:a16="http://schemas.microsoft.com/office/drawing/2014/main" id="{BEB6CA27-0034-8118-FC2A-CAFFBAE2ADC0}"/>
              </a:ext>
            </a:extLst>
          </p:cNvPr>
          <p:cNvSpPr txBox="1"/>
          <p:nvPr/>
        </p:nvSpPr>
        <p:spPr>
          <a:xfrm>
            <a:off x="5597833" y="6206889"/>
            <a:ext cx="1800493" cy="369332"/>
          </a:xfrm>
          <a:prstGeom prst="rect">
            <a:avLst/>
          </a:prstGeom>
          <a:noFill/>
        </p:spPr>
        <p:txBody>
          <a:bodyPr wrap="none" rtlCol="0">
            <a:spAutoFit/>
          </a:bodyPr>
          <a:lstStyle/>
          <a:p>
            <a:r>
              <a:rPr lang="zh-CN" altLang="en-US" dirty="0"/>
              <a:t>双线性插值算法</a:t>
            </a:r>
          </a:p>
        </p:txBody>
      </p:sp>
      <p:pic>
        <p:nvPicPr>
          <p:cNvPr id="6" name="图片 5">
            <a:extLst>
              <a:ext uri="{FF2B5EF4-FFF2-40B4-BE49-F238E27FC236}">
                <a16:creationId xmlns:a16="http://schemas.microsoft.com/office/drawing/2014/main" id="{59B5D47D-931C-2ADA-1CB6-4EB04ECBC076}"/>
              </a:ext>
            </a:extLst>
          </p:cNvPr>
          <p:cNvPicPr>
            <a:picLocks noChangeAspect="1"/>
          </p:cNvPicPr>
          <p:nvPr/>
        </p:nvPicPr>
        <p:blipFill>
          <a:blip r:embed="rId4"/>
          <a:stretch>
            <a:fillRect/>
          </a:stretch>
        </p:blipFill>
        <p:spPr>
          <a:xfrm>
            <a:off x="1425479" y="3461911"/>
            <a:ext cx="4135522" cy="2763367"/>
          </a:xfrm>
          <a:prstGeom prst="rect">
            <a:avLst/>
          </a:prstGeom>
        </p:spPr>
      </p:pic>
    </p:spTree>
    <p:extLst>
      <p:ext uri="{BB962C8B-B14F-4D97-AF65-F5344CB8AC3E}">
        <p14:creationId xmlns:p14="http://schemas.microsoft.com/office/powerpoint/2010/main" val="2431680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双线性插值算法</a:t>
            </a:r>
          </a:p>
        </p:txBody>
      </p:sp>
      <p:pic>
        <p:nvPicPr>
          <p:cNvPr id="7" name="图片 6">
            <a:extLst>
              <a:ext uri="{FF2B5EF4-FFF2-40B4-BE49-F238E27FC236}">
                <a16:creationId xmlns:a16="http://schemas.microsoft.com/office/drawing/2014/main" id="{148E55E5-29CA-15F2-BF46-C51C74EE544A}"/>
              </a:ext>
            </a:extLst>
          </p:cNvPr>
          <p:cNvPicPr>
            <a:picLocks noChangeAspect="1"/>
          </p:cNvPicPr>
          <p:nvPr/>
        </p:nvPicPr>
        <p:blipFill>
          <a:blip r:embed="rId2"/>
          <a:srcRect/>
          <a:stretch/>
        </p:blipFill>
        <p:spPr>
          <a:xfrm>
            <a:off x="6986679" y="1368076"/>
            <a:ext cx="4364811" cy="4121847"/>
          </a:xfrm>
          <a:prstGeom prst="rect">
            <a:avLst/>
          </a:prstGeom>
        </p:spPr>
      </p:pic>
      <p:sp>
        <p:nvSpPr>
          <p:cNvPr id="9" name="文本框 8">
            <a:extLst>
              <a:ext uri="{FF2B5EF4-FFF2-40B4-BE49-F238E27FC236}">
                <a16:creationId xmlns:a16="http://schemas.microsoft.com/office/drawing/2014/main" id="{BEB6CA27-0034-8118-FC2A-CAFFBAE2ADC0}"/>
              </a:ext>
            </a:extLst>
          </p:cNvPr>
          <p:cNvSpPr txBox="1"/>
          <p:nvPr/>
        </p:nvSpPr>
        <p:spPr>
          <a:xfrm>
            <a:off x="7807172" y="5305257"/>
            <a:ext cx="2723823" cy="369332"/>
          </a:xfrm>
          <a:prstGeom prst="rect">
            <a:avLst/>
          </a:prstGeom>
          <a:noFill/>
        </p:spPr>
        <p:txBody>
          <a:bodyPr wrap="none" rtlCol="0">
            <a:spAutoFit/>
          </a:bodyPr>
          <a:lstStyle/>
          <a:p>
            <a:r>
              <a:rPr lang="zh-CN" altLang="en-US" dirty="0"/>
              <a:t>双线性插值算法推导过程</a:t>
            </a:r>
          </a:p>
        </p:txBody>
      </p:sp>
      <p:sp>
        <p:nvSpPr>
          <p:cNvPr id="8" name="内容占位符 2">
            <a:extLst>
              <a:ext uri="{FF2B5EF4-FFF2-40B4-BE49-F238E27FC236}">
                <a16:creationId xmlns:a16="http://schemas.microsoft.com/office/drawing/2014/main" id="{43C305C2-F482-2D56-CC1B-BF4A0C5675D9}"/>
              </a:ext>
            </a:extLst>
          </p:cNvPr>
          <p:cNvSpPr txBox="1">
            <a:spLocks/>
          </p:cNvSpPr>
          <p:nvPr/>
        </p:nvSpPr>
        <p:spPr>
          <a:xfrm>
            <a:off x="539497" y="1297309"/>
            <a:ext cx="5907486" cy="511263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zh-CN" altLang="en-US" sz="1800" dirty="0"/>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BEC204DB-FB10-DEC7-F910-17DBB5A40786}"/>
                  </a:ext>
                </a:extLst>
              </p:cNvPr>
              <p:cNvSpPr>
                <a:spLocks noGrp="1"/>
              </p:cNvSpPr>
              <p:nvPr>
                <p:ph sz="quarter" idx="10"/>
              </p:nvPr>
            </p:nvSpPr>
            <p:spPr>
              <a:xfrm>
                <a:off x="691897" y="1449709"/>
                <a:ext cx="5907486" cy="5112635"/>
              </a:xfrm>
            </p:spPr>
            <p:txBody>
              <a:bodyPr>
                <a:normAutofit fontScale="85000" lnSpcReduction="10000"/>
              </a:bodyPr>
              <a:lstStyle/>
              <a:p>
                <a:pPr marL="342900" indent="-342900">
                  <a:buFont typeface="Arial" panose="020B0604020202020204" pitchFamily="34" charset="0"/>
                  <a:buChar char="•"/>
                </a:pPr>
                <a:r>
                  <a:rPr lang="zh-CN" altLang="en-US" sz="1800" dirty="0"/>
                  <a:t>推导过程</a:t>
                </a:r>
                <a:r>
                  <a:rPr lang="en-US" altLang="zh-CN" sz="1800" dirty="0"/>
                  <a:t>:</a:t>
                </a:r>
              </a:p>
              <a:p>
                <a:pPr marL="342900" indent="-342900">
                  <a:buFont typeface="+mj-ea"/>
                  <a:buAutoNum type="circleNumDbPlain"/>
                </a:pPr>
                <a:r>
                  <a:rPr lang="zh-CN" altLang="en-US" sz="1800" dirty="0"/>
                  <a:t>先求</a:t>
                </a:r>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2</m:t>
                        </m:r>
                      </m:sub>
                    </m:sSub>
                    <m:r>
                      <a:rPr lang="zh-CN" altLang="en-US" sz="1800" i="1">
                        <a:latin typeface="Cambria Math" panose="02040503050406030204" pitchFamily="18" charset="0"/>
                      </a:rPr>
                      <m:t>的</m:t>
                    </m:r>
                  </m:oMath>
                </a14:m>
                <a:r>
                  <a:rPr lang="zh-CN" altLang="en-US" sz="1800" dirty="0"/>
                  <a:t>像素值。</a:t>
                </a:r>
                <a:endParaRPr lang="en-US" altLang="zh-CN" sz="1800" dirty="0"/>
              </a:p>
              <a:p>
                <a:pPr algn="ctr"/>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i="1">
                              <a:latin typeface="Cambria Math" panose="02040503050406030204" pitchFamily="18" charset="0"/>
                            </a:rPr>
                            <m:t>𝑃</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1</m:t>
                                  </m:r>
                                </m:sub>
                              </m:sSub>
                            </m:e>
                          </m:d>
                          <m:r>
                            <a:rPr lang="en-US" altLang="zh-CN" sz="1800" i="1">
                              <a:latin typeface="Cambria Math" panose="02040503050406030204" pitchFamily="18" charset="0"/>
                            </a:rPr>
                            <m:t>−</m:t>
                          </m:r>
                          <m:r>
                            <a:rPr lang="en-US" altLang="zh-CN" sz="1800" i="1">
                              <a:latin typeface="Cambria Math" panose="02040503050406030204" pitchFamily="18" charset="0"/>
                            </a:rPr>
                            <m:t>𝑃</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num>
                        <m:den>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m:rPr>
                                      <m:sty m:val="p"/>
                                    </m:rPr>
                                    <a:rPr lang="en-US" altLang="zh-CN" sz="1800" i="1">
                                      <a:latin typeface="Cambria Math" panose="02040503050406030204" pitchFamily="18" charset="0"/>
                                    </a:rPr>
                                    <m:t>x</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 </m:t>
                      </m:r>
                    </m:oMath>
                  </m:oMathPara>
                </a14:m>
                <a:endParaRPr lang="en-US" altLang="zh-CN" sz="1800" dirty="0"/>
              </a:p>
              <a:p>
                <a:pPr algn="ctr"/>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i="1">
                              <a:latin typeface="Cambria Math" panose="02040503050406030204" pitchFamily="18" charset="0"/>
                            </a:rPr>
                            <m:t>𝑃</m:t>
                          </m:r>
                          <m:d>
                            <m:dPr>
                              <m:ctrlPr>
                                <a:rPr lang="en-US" altLang="zh-CN" sz="1800" i="1">
                                  <a:latin typeface="Cambria Math" panose="02040503050406030204" pitchFamily="18" charset="0"/>
                                </a:rPr>
                              </m:ctrlPr>
                            </m:dPr>
                            <m:e>
                              <m:r>
                                <m:rPr>
                                  <m:sty m:val="p"/>
                                </m:rPr>
                                <a:rPr lang="en-US" altLang="zh-CN" sz="1800" i="1">
                                  <a:latin typeface="Cambria Math" panose="02040503050406030204" pitchFamily="18" charset="0"/>
                                </a:rPr>
                                <m:t>x</m:t>
                              </m:r>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m:rPr>
                                      <m:sty m:val="p"/>
                                    </m:rPr>
                                    <a:rPr lang="en-US" altLang="zh-CN" sz="1800">
                                      <a:latin typeface="Cambria Math" panose="02040503050406030204" pitchFamily="18" charset="0"/>
                                    </a:rPr>
                                    <m:t>y</m:t>
                                  </m:r>
                                </m:e>
                                <m:sub>
                                  <m:r>
                                    <a:rPr lang="en-US" altLang="zh-CN" sz="1800">
                                      <a:latin typeface="Cambria Math" panose="02040503050406030204" pitchFamily="18" charset="0"/>
                                    </a:rPr>
                                    <m:t>2</m:t>
                                  </m:r>
                                </m:sub>
                              </m:sSub>
                            </m:e>
                          </m:d>
                          <m:r>
                            <a:rPr lang="en-US" altLang="zh-CN" sz="1800">
                              <a:latin typeface="Cambria Math" panose="02040503050406030204" pitchFamily="18" charset="0"/>
                            </a:rPr>
                            <m:t>−</m:t>
                          </m:r>
                          <m:r>
                            <m:rPr>
                              <m:sty m:val="p"/>
                            </m:rPr>
                            <a:rPr lang="en-US" altLang="zh-CN" sz="1800">
                              <a:latin typeface="Cambria Math" panose="02040503050406030204" pitchFamily="18" charset="0"/>
                            </a:rPr>
                            <m:t>P</m:t>
                          </m:r>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m:rPr>
                                  <m:sty m:val="p"/>
                                </m:rPr>
                                <a:rPr lang="en-US" altLang="zh-CN" sz="1800">
                                  <a:latin typeface="Cambria Math" panose="02040503050406030204" pitchFamily="18" charset="0"/>
                                </a:rPr>
                                <m:t>x</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m:rPr>
                                  <m:sty m:val="p"/>
                                </m:rPr>
                                <a:rPr lang="en-US" altLang="zh-CN" sz="1800">
                                  <a:latin typeface="Cambria Math" panose="02040503050406030204" pitchFamily="18" charset="0"/>
                                </a:rPr>
                                <m:t>y</m:t>
                              </m:r>
                            </m:e>
                            <m:sub>
                              <m:r>
                                <a:rPr lang="en-US" altLang="zh-CN" sz="1800">
                                  <a:latin typeface="Cambria Math" panose="02040503050406030204" pitchFamily="18" charset="0"/>
                                </a:rPr>
                                <m:t>2</m:t>
                              </m:r>
                            </m:sub>
                          </m:sSub>
                          <m:r>
                            <a:rPr lang="en-US" altLang="zh-CN" sz="1800">
                              <a:latin typeface="Cambria Math" panose="02040503050406030204" pitchFamily="18" charset="0"/>
                            </a:rPr>
                            <m:t>)</m:t>
                          </m:r>
                        </m:num>
                        <m:den>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den>
                      </m:f>
                    </m:oMath>
                  </m:oMathPara>
                </a14:m>
                <a:endParaRPr lang="en-US" altLang="zh-CN" sz="1800" dirty="0"/>
              </a:p>
              <a:p>
                <a:r>
                  <a:rPr lang="zh-CN" altLang="en-US" sz="1800" dirty="0"/>
                  <a:t>整理得：</a:t>
                </a:r>
                <a:endParaRPr lang="en-US" altLang="zh-CN" sz="1800" dirty="0"/>
              </a:p>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1</m:t>
                              </m:r>
                            </m:sub>
                          </m:sSub>
                        </m:sub>
                      </m:sSub>
                      <m:d>
                        <m:dPr>
                          <m:ctrlPr>
                            <a:rPr lang="en-US" altLang="zh-CN" sz="1800" b="0" i="1" smtClean="0">
                              <a:latin typeface="Cambria Math" panose="02040503050406030204" pitchFamily="18" charset="0"/>
                            </a:rPr>
                          </m:ctrlPr>
                        </m:dPr>
                        <m:e>
                          <m:r>
                            <m:rPr>
                              <m:sty m:val="p"/>
                            </m:rPr>
                            <a:rPr lang="en-US" altLang="zh-CN" sz="1800" i="1">
                              <a:latin typeface="Cambria Math" panose="02040503050406030204" pitchFamily="18" charset="0"/>
                            </a:rPr>
                            <m:t>x</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oMath>
                  </m:oMathPara>
                </a14:m>
                <a:endParaRPr lang="en-US" altLang="zh-CN" sz="1800" dirty="0"/>
              </a:p>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2</m:t>
                              </m:r>
                            </m:sub>
                          </m:sSub>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oMath>
                  </m:oMathPara>
                </a14:m>
                <a:endParaRPr lang="en-US" altLang="zh-CN" sz="1800" dirty="0"/>
              </a:p>
            </p:txBody>
          </p:sp>
        </mc:Choice>
        <mc:Fallback xmlns="">
          <p:sp>
            <p:nvSpPr>
              <p:cNvPr id="10" name="内容占位符 2">
                <a:extLst>
                  <a:ext uri="{FF2B5EF4-FFF2-40B4-BE49-F238E27FC236}">
                    <a16:creationId xmlns:a16="http://schemas.microsoft.com/office/drawing/2014/main" id="{BEC204DB-FB10-DEC7-F910-17DBB5A40786}"/>
                  </a:ext>
                </a:extLst>
              </p:cNvPr>
              <p:cNvSpPr>
                <a:spLocks noGrp="1" noRot="1" noChangeAspect="1" noMove="1" noResize="1" noEditPoints="1" noAdjustHandles="1" noChangeArrowheads="1" noChangeShapeType="1" noTextEdit="1"/>
              </p:cNvSpPr>
              <p:nvPr>
                <p:ph sz="quarter" idx="10"/>
              </p:nvPr>
            </p:nvSpPr>
            <p:spPr>
              <a:xfrm>
                <a:off x="691897" y="1449709"/>
                <a:ext cx="5907486" cy="5112635"/>
              </a:xfrm>
              <a:blipFill>
                <a:blip r:embed="rId3"/>
                <a:stretch>
                  <a:fillRect l="-5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731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对数变换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lnSpcReduction="10000"/>
              </a:bodyPr>
              <a:lstStyle/>
              <a:p>
                <a:pPr marL="342900" indent="-342900">
                  <a:buFont typeface="Arial" panose="020B0604020202020204" pitchFamily="34" charset="0"/>
                  <a:buChar char="•"/>
                </a:pPr>
                <a:r>
                  <a:rPr lang="zh-CN" altLang="en-US" sz="2000" dirty="0"/>
                  <a:t>对数变换的通用形式为：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𝑐𝑙𝑜</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𝑔</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m:t>
                      </m:r>
                    </m:oMath>
                  </m:oMathPara>
                </a14:m>
                <a:endParaRPr lang="en-US" altLang="zh-CN" sz="2000" dirty="0"/>
              </a:p>
              <a:p>
                <a:r>
                  <a:rPr lang="en-US" altLang="zh-CN" sz="2000" dirty="0"/>
                  <a:t>C</a:t>
                </a:r>
                <a:r>
                  <a:rPr lang="zh-CN" altLang="en-US" sz="2000" dirty="0"/>
                  <a:t>为常数，并假设</a:t>
                </a:r>
                <a14:m>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oMath>
                </a14:m>
                <a:endParaRPr lang="en-US" altLang="zh-CN" sz="2000" dirty="0"/>
              </a:p>
              <a:p>
                <a:pPr marL="342900" indent="-342900">
                  <a:buFont typeface="Arial" panose="020B0604020202020204" pitchFamily="34" charset="0"/>
                  <a:buChar char="•"/>
                </a:pPr>
                <a:r>
                  <a:rPr lang="zh-CN" altLang="en-US" sz="2000" dirty="0"/>
                  <a:t>由</a:t>
                </a:r>
                <a14:m>
                  <m:oMath xmlns:m="http://schemas.openxmlformats.org/officeDocument/2006/math">
                    <m:r>
                      <m:rPr>
                        <m:sty m:val="p"/>
                      </m:rPr>
                      <a:rPr lang="en-US" altLang="zh-CN" sz="2000" i="1" dirty="0">
                        <a:latin typeface="Cambria Math" panose="02040503050406030204" pitchFamily="18" charset="0"/>
                      </a:rPr>
                      <m:t>l</m:t>
                    </m:r>
                    <m:r>
                      <a:rPr lang="en-US" altLang="zh-CN" sz="2000" b="0" i="1" dirty="0" smtClean="0">
                        <a:latin typeface="Cambria Math" panose="02040503050406030204" pitchFamily="18" charset="0"/>
                      </a:rPr>
                      <m:t>𝑜𝑔</m:t>
                    </m:r>
                  </m:oMath>
                </a14:m>
                <a:r>
                  <a:rPr lang="en-US" altLang="zh-CN" sz="2000" dirty="0"/>
                  <a:t> </a:t>
                </a:r>
                <a:r>
                  <a:rPr lang="zh-CN" altLang="en-US" sz="2000" dirty="0"/>
                  <a:t>图像可以看出，</a:t>
                </a:r>
                <a:r>
                  <a:rPr lang="zh-CN" altLang="en-US" sz="2000" dirty="0">
                    <a:solidFill>
                      <a:srgbClr val="FF0000"/>
                    </a:solidFill>
                  </a:rPr>
                  <a:t>可以用来扩展图像中的暗像素，压缩图像中高灰度级的值。</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通常用来显示图像的</a:t>
                </a:r>
                <a:r>
                  <a:rPr lang="zh-CN" altLang="en-US" sz="2000" dirty="0">
                    <a:solidFill>
                      <a:srgbClr val="FF0000"/>
                    </a:solidFill>
                  </a:rPr>
                  <a:t>傅里叶频谱图像</a:t>
                </a:r>
                <a:r>
                  <a:rPr lang="zh-CN" altLang="en-US" sz="2000" dirty="0">
                    <a:solidFill>
                      <a:schemeClr val="tx1"/>
                    </a:solidFill>
                  </a:rPr>
                  <a:t>。频谱图像范围在</a:t>
                </a:r>
                <a:r>
                  <a:rPr lang="en-US" altLang="zh-CN" sz="2000" dirty="0">
                    <a:solidFill>
                      <a:schemeClr val="tx1"/>
                    </a:solidFill>
                  </a:rPr>
                  <a:t>0</a:t>
                </a:r>
                <a:r>
                  <a:rPr lang="zh-CN" altLang="en-US" sz="2000" dirty="0">
                    <a:solidFill>
                      <a:schemeClr val="tx1"/>
                    </a:solidFill>
                  </a:rPr>
                  <a:t>到</a:t>
                </a:r>
                <a14:m>
                  <m:oMath xmlns:m="http://schemas.openxmlformats.org/officeDocument/2006/math">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10</m:t>
                        </m:r>
                      </m:e>
                      <m:sup>
                        <m:r>
                          <a:rPr lang="en-US" altLang="zh-CN" sz="2000" b="0" i="1" smtClean="0">
                            <a:solidFill>
                              <a:schemeClr val="tx1"/>
                            </a:solidFill>
                            <a:latin typeface="Cambria Math" panose="02040503050406030204" pitchFamily="18" charset="0"/>
                          </a:rPr>
                          <m:t>6</m:t>
                        </m:r>
                      </m:sup>
                    </m:sSup>
                  </m:oMath>
                </a14:m>
                <a:r>
                  <a:rPr lang="zh-CN" altLang="en-US" sz="2000" dirty="0">
                    <a:solidFill>
                      <a:schemeClr val="tx1"/>
                    </a:solidFill>
                  </a:rPr>
                  <a:t>。超出了大部分</a:t>
                </a:r>
                <a:r>
                  <a:rPr lang="zh-CN" altLang="en-US" sz="2000" dirty="0">
                    <a:solidFill>
                      <a:srgbClr val="FF0000"/>
                    </a:solidFill>
                  </a:rPr>
                  <a:t>显示系统的灰度范围</a:t>
                </a:r>
                <a:r>
                  <a:rPr lang="zh-CN" altLang="en-US" sz="2000" dirty="0">
                    <a:solidFill>
                      <a:schemeClr val="tx1"/>
                    </a:solidFill>
                  </a:rPr>
                  <a:t>。</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389" r="-138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FD6CE78-0A6B-10B8-335A-B0477ACA1BF3}"/>
              </a:ext>
            </a:extLst>
          </p:cNvPr>
          <p:cNvPicPr>
            <a:picLocks noChangeAspect="1"/>
          </p:cNvPicPr>
          <p:nvPr/>
        </p:nvPicPr>
        <p:blipFill>
          <a:blip r:embed="rId3"/>
          <a:stretch>
            <a:fillRect/>
          </a:stretch>
        </p:blipFill>
        <p:spPr>
          <a:xfrm>
            <a:off x="5638800" y="1435608"/>
            <a:ext cx="5809424" cy="1919876"/>
          </a:xfrm>
          <a:prstGeom prst="rect">
            <a:avLst/>
          </a:prstGeom>
        </p:spPr>
      </p:pic>
      <p:pic>
        <p:nvPicPr>
          <p:cNvPr id="1026" name="Picture 2">
            <a:extLst>
              <a:ext uri="{FF2B5EF4-FFF2-40B4-BE49-F238E27FC236}">
                <a16:creationId xmlns:a16="http://schemas.microsoft.com/office/drawing/2014/main" id="{5536DA39-27C2-C120-AF73-42CDC79EB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30" y="3702956"/>
            <a:ext cx="3317579" cy="24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79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双线性插值算法</a:t>
            </a:r>
          </a:p>
        </p:txBody>
      </p:sp>
      <p:pic>
        <p:nvPicPr>
          <p:cNvPr id="7" name="图片 6">
            <a:extLst>
              <a:ext uri="{FF2B5EF4-FFF2-40B4-BE49-F238E27FC236}">
                <a16:creationId xmlns:a16="http://schemas.microsoft.com/office/drawing/2014/main" id="{148E55E5-29CA-15F2-BF46-C51C74EE544A}"/>
              </a:ext>
            </a:extLst>
          </p:cNvPr>
          <p:cNvPicPr>
            <a:picLocks noChangeAspect="1"/>
          </p:cNvPicPr>
          <p:nvPr/>
        </p:nvPicPr>
        <p:blipFill>
          <a:blip r:embed="rId2"/>
          <a:srcRect/>
          <a:stretch/>
        </p:blipFill>
        <p:spPr>
          <a:xfrm>
            <a:off x="6986679" y="1368076"/>
            <a:ext cx="4364811" cy="4121847"/>
          </a:xfrm>
          <a:prstGeom prst="rect">
            <a:avLst/>
          </a:prstGeom>
        </p:spPr>
      </p:pic>
      <p:sp>
        <p:nvSpPr>
          <p:cNvPr id="9" name="文本框 8">
            <a:extLst>
              <a:ext uri="{FF2B5EF4-FFF2-40B4-BE49-F238E27FC236}">
                <a16:creationId xmlns:a16="http://schemas.microsoft.com/office/drawing/2014/main" id="{BEB6CA27-0034-8118-FC2A-CAFFBAE2ADC0}"/>
              </a:ext>
            </a:extLst>
          </p:cNvPr>
          <p:cNvSpPr txBox="1"/>
          <p:nvPr/>
        </p:nvSpPr>
        <p:spPr>
          <a:xfrm>
            <a:off x="7807172" y="5305257"/>
            <a:ext cx="2723823" cy="369332"/>
          </a:xfrm>
          <a:prstGeom prst="rect">
            <a:avLst/>
          </a:prstGeom>
          <a:noFill/>
        </p:spPr>
        <p:txBody>
          <a:bodyPr wrap="none" rtlCol="0">
            <a:spAutoFit/>
          </a:bodyPr>
          <a:lstStyle/>
          <a:p>
            <a:r>
              <a:rPr lang="zh-CN" altLang="en-US" dirty="0"/>
              <a:t>双线性插值算法推导过程</a:t>
            </a:r>
          </a:p>
        </p:txBody>
      </p:sp>
      <p:sp>
        <p:nvSpPr>
          <p:cNvPr id="8" name="内容占位符 2">
            <a:extLst>
              <a:ext uri="{FF2B5EF4-FFF2-40B4-BE49-F238E27FC236}">
                <a16:creationId xmlns:a16="http://schemas.microsoft.com/office/drawing/2014/main" id="{43C305C2-F482-2D56-CC1B-BF4A0C5675D9}"/>
              </a:ext>
            </a:extLst>
          </p:cNvPr>
          <p:cNvSpPr txBox="1">
            <a:spLocks/>
          </p:cNvSpPr>
          <p:nvPr/>
        </p:nvSpPr>
        <p:spPr>
          <a:xfrm>
            <a:off x="539497" y="1297309"/>
            <a:ext cx="5907486" cy="511263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zh-CN" altLang="en-US" sz="1800" dirty="0"/>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BEC204DB-FB10-DEC7-F910-17DBB5A40786}"/>
                  </a:ext>
                </a:extLst>
              </p:cNvPr>
              <p:cNvSpPr>
                <a:spLocks noGrp="1"/>
              </p:cNvSpPr>
              <p:nvPr>
                <p:ph sz="quarter" idx="10"/>
              </p:nvPr>
            </p:nvSpPr>
            <p:spPr>
              <a:xfrm>
                <a:off x="691897" y="1449709"/>
                <a:ext cx="5907486" cy="5112635"/>
              </a:xfrm>
            </p:spPr>
            <p:txBody>
              <a:bodyPr>
                <a:normAutofit/>
              </a:bodyPr>
              <a:lstStyle/>
              <a:p>
                <a:pPr marL="342900" indent="-342900">
                  <a:buFont typeface="Arial" panose="020B0604020202020204" pitchFamily="34" charset="0"/>
                  <a:buChar char="•"/>
                </a:pPr>
                <a:r>
                  <a:rPr lang="zh-CN" altLang="en-US" sz="1800" dirty="0"/>
                  <a:t>推导过程</a:t>
                </a:r>
                <a:r>
                  <a:rPr lang="en-US" altLang="zh-CN" sz="1800" dirty="0"/>
                  <a:t>:</a:t>
                </a:r>
              </a:p>
              <a:p>
                <a:pPr marL="342900" indent="-342900">
                  <a:buFont typeface="+mj-ea"/>
                  <a:buAutoNum type="circleNumDbPlain" startAt="2"/>
                </a:pPr>
                <a:r>
                  <a:rPr lang="zh-CN" altLang="en-US" sz="1800" dirty="0"/>
                  <a:t>根据</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2</m:t>
                        </m:r>
                      </m:sub>
                    </m:sSub>
                  </m:oMath>
                </a14:m>
                <a:r>
                  <a:rPr lang="zh-CN" altLang="en-US" sz="1800" dirty="0"/>
                  <a:t>像素值，求出</a:t>
                </a:r>
                <a14:m>
                  <m:oMath xmlns:m="http://schemas.openxmlformats.org/officeDocument/2006/math">
                    <m:r>
                      <a:rPr lang="en-US" altLang="zh-CN" sz="1800" b="0" i="1" smtClean="0">
                        <a:latin typeface="Cambria Math" panose="02040503050406030204" pitchFamily="18" charset="0"/>
                      </a:rPr>
                      <m:t>𝑃</m:t>
                    </m:r>
                    <m:r>
                      <a:rPr lang="zh-CN" altLang="en-US" sz="1800" i="1">
                        <a:latin typeface="Cambria Math" panose="02040503050406030204" pitchFamily="18" charset="0"/>
                      </a:rPr>
                      <m:t>的</m:t>
                    </m:r>
                  </m:oMath>
                </a14:m>
                <a:r>
                  <a:rPr lang="zh-CN" altLang="en-US" sz="1800" dirty="0"/>
                  <a:t>像素值。</a:t>
                </a:r>
                <a:endParaRPr lang="en-US" altLang="zh-CN" sz="1800" dirty="0"/>
              </a:p>
              <a:p>
                <a:pPr algn="ctr"/>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i="1">
                              <a:latin typeface="Cambria Math" panose="02040503050406030204" pitchFamily="18" charset="0"/>
                            </a:rPr>
                            <m:t>𝑃</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𝑃</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1</m:t>
                                  </m:r>
                                </m:sub>
                              </m:sSub>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1</m:t>
                                  </m:r>
                                </m:sub>
                              </m:sSub>
                            </m:e>
                          </m:d>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2</m:t>
                                  </m:r>
                                </m:sub>
                              </m:sSub>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1</m:t>
                                  </m:r>
                                </m:sub>
                              </m:sSub>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den>
                      </m:f>
                    </m:oMath>
                  </m:oMathPara>
                </a14:m>
                <a:endParaRPr lang="en-US" altLang="zh-CN" sz="1800" b="0" dirty="0"/>
              </a:p>
              <a:p>
                <a:r>
                  <a:rPr lang="zh-CN" altLang="en-US" sz="1800" dirty="0"/>
                  <a:t>整理得：</a:t>
                </a:r>
                <a:endParaRPr lang="en-US" altLang="zh-CN" sz="1800" dirty="0"/>
              </a:p>
              <a:p>
                <a:pPr algn="ctr"/>
                <a14:m>
                  <m:oMath xmlns:m="http://schemas.openxmlformats.org/officeDocument/2006/math">
                    <m:r>
                      <m:rPr>
                        <m:sty m:val="p"/>
                      </m:rPr>
                      <a:rPr lang="en-US" altLang="zh-CN" sz="1800" b="0" i="1" dirty="0">
                        <a:latin typeface="Cambria Math" panose="02040503050406030204" pitchFamily="18" charset="0"/>
                      </a:rPr>
                      <m:t>P</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𝑥</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𝑦</m:t>
                        </m:r>
                      </m:e>
                    </m:d>
                    <m:r>
                      <a:rPr lang="en-US" altLang="zh-CN" sz="1800" b="0" i="1" dirty="0" smtClean="0">
                        <a:latin typeface="Cambria Math" panose="02040503050406030204" pitchFamily="18" charset="0"/>
                      </a:rPr>
                      <m:t>=</m:t>
                    </m:r>
                    <m:f>
                      <m:fPr>
                        <m:ctrlPr>
                          <a:rPr lang="en-US" altLang="zh-CN" sz="1800" b="0" i="1" dirty="0" smtClean="0">
                            <a:latin typeface="Cambria Math" panose="02040503050406030204" pitchFamily="18" charset="0"/>
                          </a:rPr>
                        </m:ctrlPr>
                      </m:fPr>
                      <m:num>
                        <m:r>
                          <a:rPr lang="en-US" altLang="zh-CN" sz="1800" b="0" i="1" dirty="0" smtClean="0">
                            <a:latin typeface="Cambria Math" panose="02040503050406030204" pitchFamily="18" charset="0"/>
                          </a:rPr>
                          <m:t>𝑦</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1</m:t>
                            </m:r>
                          </m:sub>
                        </m:sSub>
                      </m:num>
                      <m:den>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1</m:t>
                            </m:r>
                          </m:sub>
                        </m:sSub>
                      </m:den>
                    </m:f>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𝑃</m:t>
                        </m:r>
                      </m:e>
                      <m:sub>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𝑅</m:t>
                            </m:r>
                          </m:e>
                          <m:sub>
                            <m:r>
                              <a:rPr lang="en-US" altLang="zh-CN" sz="1800" b="0" i="1" dirty="0" smtClean="0">
                                <a:latin typeface="Cambria Math" panose="02040503050406030204" pitchFamily="18" charset="0"/>
                              </a:rPr>
                              <m:t>2</m:t>
                            </m:r>
                          </m:sub>
                        </m:sSub>
                      </m:sub>
                    </m:sSub>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𝑥</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2</m:t>
                            </m:r>
                          </m:sub>
                        </m:sSub>
                      </m:e>
                    </m:d>
                    <m:r>
                      <a:rPr lang="en-US" altLang="zh-CN" sz="1800" b="0" i="1" dirty="0" smtClean="0">
                        <a:latin typeface="Cambria Math" panose="02040503050406030204" pitchFamily="18" charset="0"/>
                      </a:rPr>
                      <m:t>+</m:t>
                    </m:r>
                    <m:f>
                      <m:fPr>
                        <m:ctrlPr>
                          <a:rPr lang="en-US" altLang="zh-CN" sz="1800" b="0" i="1" dirty="0" smtClean="0">
                            <a:latin typeface="Cambria Math" panose="02040503050406030204" pitchFamily="18" charset="0"/>
                          </a:rPr>
                        </m:ctrlPr>
                      </m:fPr>
                      <m:num>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𝑦</m:t>
                        </m:r>
                      </m:num>
                      <m:den>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1</m:t>
                            </m:r>
                          </m:sub>
                        </m:sSub>
                      </m:den>
                    </m:f>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𝑃</m:t>
                        </m:r>
                      </m:e>
                      <m:sub>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𝑅</m:t>
                            </m:r>
                          </m:e>
                          <m:sub>
                            <m:r>
                              <a:rPr lang="en-US" altLang="zh-CN" sz="1800" b="0" i="1" dirty="0" smtClean="0">
                                <a:latin typeface="Cambria Math" panose="02040503050406030204" pitchFamily="18" charset="0"/>
                              </a:rPr>
                              <m:t>1</m:t>
                            </m:r>
                          </m:sub>
                        </m:sSub>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𝑥</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𝑦</m:t>
                        </m:r>
                      </m:e>
                      <m:sub>
                        <m:r>
                          <a:rPr lang="en-US" altLang="zh-CN" sz="1800" b="0" i="1" dirty="0" smtClean="0">
                            <a:latin typeface="Cambria Math" panose="02040503050406030204" pitchFamily="18" charset="0"/>
                          </a:rPr>
                          <m:t>1</m:t>
                        </m:r>
                      </m:sub>
                    </m:sSub>
                    <m:r>
                      <a:rPr lang="en-US" altLang="zh-CN" sz="1800" b="0" i="1" dirty="0" smtClean="0">
                        <a:latin typeface="Cambria Math" panose="02040503050406030204" pitchFamily="18" charset="0"/>
                      </a:rPr>
                      <m:t>)</m:t>
                    </m:r>
                  </m:oMath>
                </a14:m>
                <a:r>
                  <a:rPr lang="en-US" altLang="zh-CN" sz="1800" b="0" dirty="0"/>
                  <a:t> </a:t>
                </a:r>
              </a:p>
              <a:p>
                <a:pPr algn="ctr"/>
                <a:endParaRPr lang="en-US" altLang="zh-CN" sz="1800" dirty="0"/>
              </a:p>
            </p:txBody>
          </p:sp>
        </mc:Choice>
        <mc:Fallback xmlns="">
          <p:sp>
            <p:nvSpPr>
              <p:cNvPr id="10" name="内容占位符 2">
                <a:extLst>
                  <a:ext uri="{FF2B5EF4-FFF2-40B4-BE49-F238E27FC236}">
                    <a16:creationId xmlns:a16="http://schemas.microsoft.com/office/drawing/2014/main" id="{BEC204DB-FB10-DEC7-F910-17DBB5A40786}"/>
                  </a:ext>
                </a:extLst>
              </p:cNvPr>
              <p:cNvSpPr>
                <a:spLocks noGrp="1" noRot="1" noChangeAspect="1" noMove="1" noResize="1" noEditPoints="1" noAdjustHandles="1" noChangeArrowheads="1" noChangeShapeType="1" noTextEdit="1"/>
              </p:cNvSpPr>
              <p:nvPr>
                <p:ph sz="quarter" idx="10"/>
              </p:nvPr>
            </p:nvSpPr>
            <p:spPr>
              <a:xfrm>
                <a:off x="691897" y="1449709"/>
                <a:ext cx="5907486" cy="5112635"/>
              </a:xfrm>
              <a:blipFill>
                <a:blip r:embed="rId3"/>
                <a:stretch>
                  <a:fillRect l="-10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706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双线性插值算法</a:t>
            </a:r>
          </a:p>
        </p:txBody>
      </p:sp>
      <p:pic>
        <p:nvPicPr>
          <p:cNvPr id="7" name="图片 6">
            <a:extLst>
              <a:ext uri="{FF2B5EF4-FFF2-40B4-BE49-F238E27FC236}">
                <a16:creationId xmlns:a16="http://schemas.microsoft.com/office/drawing/2014/main" id="{148E55E5-29CA-15F2-BF46-C51C74EE544A}"/>
              </a:ext>
            </a:extLst>
          </p:cNvPr>
          <p:cNvPicPr>
            <a:picLocks noChangeAspect="1"/>
          </p:cNvPicPr>
          <p:nvPr/>
        </p:nvPicPr>
        <p:blipFill>
          <a:blip r:embed="rId2"/>
          <a:srcRect/>
          <a:stretch/>
        </p:blipFill>
        <p:spPr>
          <a:xfrm>
            <a:off x="6986679" y="1368076"/>
            <a:ext cx="4364811" cy="4121847"/>
          </a:xfrm>
          <a:prstGeom prst="rect">
            <a:avLst/>
          </a:prstGeom>
        </p:spPr>
      </p:pic>
      <p:sp>
        <p:nvSpPr>
          <p:cNvPr id="9" name="文本框 8">
            <a:extLst>
              <a:ext uri="{FF2B5EF4-FFF2-40B4-BE49-F238E27FC236}">
                <a16:creationId xmlns:a16="http://schemas.microsoft.com/office/drawing/2014/main" id="{BEB6CA27-0034-8118-FC2A-CAFFBAE2ADC0}"/>
              </a:ext>
            </a:extLst>
          </p:cNvPr>
          <p:cNvSpPr txBox="1"/>
          <p:nvPr/>
        </p:nvSpPr>
        <p:spPr>
          <a:xfrm>
            <a:off x="7807172" y="5305257"/>
            <a:ext cx="2723823" cy="369332"/>
          </a:xfrm>
          <a:prstGeom prst="rect">
            <a:avLst/>
          </a:prstGeom>
          <a:noFill/>
        </p:spPr>
        <p:txBody>
          <a:bodyPr wrap="none" rtlCol="0">
            <a:spAutoFit/>
          </a:bodyPr>
          <a:lstStyle/>
          <a:p>
            <a:r>
              <a:rPr lang="zh-CN" altLang="en-US" dirty="0"/>
              <a:t>双线性插值算法推导过程</a:t>
            </a:r>
          </a:p>
        </p:txBody>
      </p:sp>
      <p:sp>
        <p:nvSpPr>
          <p:cNvPr id="8" name="内容占位符 2">
            <a:extLst>
              <a:ext uri="{FF2B5EF4-FFF2-40B4-BE49-F238E27FC236}">
                <a16:creationId xmlns:a16="http://schemas.microsoft.com/office/drawing/2014/main" id="{43C305C2-F482-2D56-CC1B-BF4A0C5675D9}"/>
              </a:ext>
            </a:extLst>
          </p:cNvPr>
          <p:cNvSpPr txBox="1">
            <a:spLocks/>
          </p:cNvSpPr>
          <p:nvPr/>
        </p:nvSpPr>
        <p:spPr>
          <a:xfrm>
            <a:off x="539497" y="1297309"/>
            <a:ext cx="5907486" cy="511263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zh-CN" altLang="en-US" sz="1800" dirty="0"/>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BEC204DB-FB10-DEC7-F910-17DBB5A40786}"/>
                  </a:ext>
                </a:extLst>
              </p:cNvPr>
              <p:cNvSpPr>
                <a:spLocks noGrp="1"/>
              </p:cNvSpPr>
              <p:nvPr>
                <p:ph sz="quarter" idx="10"/>
              </p:nvPr>
            </p:nvSpPr>
            <p:spPr>
              <a:xfrm>
                <a:off x="691897" y="1449709"/>
                <a:ext cx="5907486" cy="5112635"/>
              </a:xfrm>
            </p:spPr>
            <p:txBody>
              <a:bodyPr>
                <a:normAutofit/>
              </a:bodyPr>
              <a:lstStyle/>
              <a:p>
                <a:pPr marL="342900" indent="-342900">
                  <a:buFont typeface="Arial" panose="020B0604020202020204" pitchFamily="34" charset="0"/>
                  <a:buChar char="•"/>
                </a:pPr>
                <a:r>
                  <a:rPr lang="zh-CN" altLang="en-US" sz="1800" dirty="0"/>
                  <a:t>推导过程</a:t>
                </a:r>
                <a:r>
                  <a:rPr lang="en-US" altLang="zh-CN" sz="1800" dirty="0"/>
                  <a:t>:</a:t>
                </a:r>
              </a:p>
              <a:p>
                <a:pPr marL="342900" indent="-342900">
                  <a:buFont typeface="+mj-ea"/>
                  <a:buAutoNum type="circleNumDbPlain" startAt="3"/>
                </a:pPr>
                <a:r>
                  <a:rPr lang="zh-CN" altLang="en-US" sz="1800" dirty="0"/>
                  <a:t>通过像素关系，化简得：</a:t>
                </a:r>
                <a:endParaRPr lang="en-US" altLang="zh-CN" sz="1800" dirty="0"/>
              </a:p>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1</m:t>
                              </m:r>
                            </m:sub>
                          </m:sSub>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2</m:t>
                              </m:r>
                            </m:sub>
                          </m:sSub>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2</m:t>
                              </m:r>
                            </m:sub>
                          </m:sSub>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1</m:t>
                              </m:r>
                            </m:sub>
                          </m:sSub>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oMath>
                  </m:oMathPara>
                </a14:m>
                <a:endParaRPr lang="en-US" altLang="zh-CN" sz="1800" dirty="0"/>
              </a:p>
            </p:txBody>
          </p:sp>
        </mc:Choice>
        <mc:Fallback xmlns="">
          <p:sp>
            <p:nvSpPr>
              <p:cNvPr id="10" name="内容占位符 2">
                <a:extLst>
                  <a:ext uri="{FF2B5EF4-FFF2-40B4-BE49-F238E27FC236}">
                    <a16:creationId xmlns:a16="http://schemas.microsoft.com/office/drawing/2014/main" id="{BEC204DB-FB10-DEC7-F910-17DBB5A40786}"/>
                  </a:ext>
                </a:extLst>
              </p:cNvPr>
              <p:cNvSpPr>
                <a:spLocks noGrp="1" noRot="1" noChangeAspect="1" noMove="1" noResize="1" noEditPoints="1" noAdjustHandles="1" noChangeArrowheads="1" noChangeShapeType="1" noTextEdit="1"/>
              </p:cNvSpPr>
              <p:nvPr>
                <p:ph sz="quarter" idx="10"/>
              </p:nvPr>
            </p:nvSpPr>
            <p:spPr>
              <a:xfrm>
                <a:off x="691897" y="1449709"/>
                <a:ext cx="5907486" cy="5112635"/>
              </a:xfrm>
              <a:blipFill>
                <a:blip r:embed="rId3"/>
                <a:stretch>
                  <a:fillRect l="-10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3508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深度学习的方法进行超分辨率</a:t>
            </a:r>
          </a:p>
        </p:txBody>
      </p:sp>
      <p:sp>
        <p:nvSpPr>
          <p:cNvPr id="8" name="内容占位符 2">
            <a:extLst>
              <a:ext uri="{FF2B5EF4-FFF2-40B4-BE49-F238E27FC236}">
                <a16:creationId xmlns:a16="http://schemas.microsoft.com/office/drawing/2014/main" id="{43C305C2-F482-2D56-CC1B-BF4A0C5675D9}"/>
              </a:ext>
            </a:extLst>
          </p:cNvPr>
          <p:cNvSpPr txBox="1">
            <a:spLocks/>
          </p:cNvSpPr>
          <p:nvPr/>
        </p:nvSpPr>
        <p:spPr>
          <a:xfrm>
            <a:off x="539497" y="1297309"/>
            <a:ext cx="5907486" cy="511263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zh-CN" altLang="en-US" sz="1800" dirty="0"/>
          </a:p>
        </p:txBody>
      </p:sp>
      <p:sp>
        <p:nvSpPr>
          <p:cNvPr id="14" name="内容占位符 2">
            <a:extLst>
              <a:ext uri="{FF2B5EF4-FFF2-40B4-BE49-F238E27FC236}">
                <a16:creationId xmlns:a16="http://schemas.microsoft.com/office/drawing/2014/main" id="{AC50603D-1324-DAC7-55B7-C8A1EA851525}"/>
              </a:ext>
            </a:extLst>
          </p:cNvPr>
          <p:cNvSpPr>
            <a:spLocks noGrp="1"/>
          </p:cNvSpPr>
          <p:nvPr>
            <p:ph sz="quarter" idx="10"/>
          </p:nvPr>
        </p:nvSpPr>
        <p:spPr>
          <a:xfrm>
            <a:off x="691897" y="1449709"/>
            <a:ext cx="5127012" cy="4960235"/>
          </a:xfrm>
        </p:spPr>
        <p:txBody>
          <a:bodyPr>
            <a:normAutofit fontScale="77500" lnSpcReduction="20000"/>
          </a:bodyPr>
          <a:lstStyle/>
          <a:p>
            <a:pPr marL="342900" indent="-342900">
              <a:buFont typeface="Arial" panose="020B0604020202020204" pitchFamily="34" charset="0"/>
              <a:buChar char="•"/>
            </a:pPr>
            <a:r>
              <a:rPr lang="zh-CN" altLang="en-US" sz="2400" dirty="0"/>
              <a:t>通过大量的图像数据，让模型学习丰富的图像纹理特征和像素相关性，来进行图像超分辨率算法。</a:t>
            </a:r>
            <a:endParaRPr lang="en-US" altLang="zh-CN" sz="2400" dirty="0"/>
          </a:p>
          <a:p>
            <a:pPr marL="342900" indent="-342900">
              <a:buFont typeface="Arial" panose="020B0604020202020204" pitchFamily="34" charset="0"/>
              <a:buChar char="•"/>
            </a:pPr>
            <a:r>
              <a:rPr lang="zh-CN" altLang="en-US" sz="2400" dirty="0"/>
              <a:t>相关论文和代码</a:t>
            </a:r>
            <a:r>
              <a:rPr lang="en-US" altLang="zh-CN" sz="2400" dirty="0"/>
              <a:t>:</a:t>
            </a:r>
          </a:p>
          <a:p>
            <a:pPr algn="ctr"/>
            <a:r>
              <a:rPr lang="en-US" altLang="zh-CN" sz="2400" dirty="0">
                <a:hlinkClick r:id="rId2"/>
              </a:rPr>
              <a:t>https://paperswithcode.com/task/image-super-resolution</a:t>
            </a:r>
            <a:endParaRPr lang="en-US" altLang="zh-CN" sz="2400" dirty="0"/>
          </a:p>
          <a:p>
            <a:pPr marL="342900" indent="-342900">
              <a:buFont typeface="Arial" panose="020B0604020202020204" pitchFamily="34" charset="0"/>
              <a:buChar char="•"/>
            </a:pPr>
            <a:r>
              <a:rPr lang="zh-CN" altLang="en-US" sz="2400" dirty="0"/>
              <a:t>实验课会让大家跑一下现成的深度学习模型。</a:t>
            </a:r>
            <a:endParaRPr lang="en-US" altLang="zh-CN" sz="2400" dirty="0"/>
          </a:p>
          <a:p>
            <a:pPr algn="ctr"/>
            <a:r>
              <a:rPr lang="en-US" altLang="zh-CN" sz="2400" dirty="0">
                <a:hlinkClick r:id="rId3"/>
              </a:rPr>
              <a:t>https://github.com/alexjc/neural-enhance</a:t>
            </a:r>
            <a:endParaRPr lang="en-US" altLang="zh-CN" sz="2400" dirty="0"/>
          </a:p>
        </p:txBody>
      </p:sp>
      <p:pic>
        <p:nvPicPr>
          <p:cNvPr id="16" name="图片 15">
            <a:extLst>
              <a:ext uri="{FF2B5EF4-FFF2-40B4-BE49-F238E27FC236}">
                <a16:creationId xmlns:a16="http://schemas.microsoft.com/office/drawing/2014/main" id="{488FE432-EEEA-D811-609E-EE3A8731CA36}"/>
              </a:ext>
            </a:extLst>
          </p:cNvPr>
          <p:cNvPicPr>
            <a:picLocks noChangeAspect="1"/>
          </p:cNvPicPr>
          <p:nvPr/>
        </p:nvPicPr>
        <p:blipFill>
          <a:blip r:embed="rId4"/>
          <a:stretch>
            <a:fillRect/>
          </a:stretch>
        </p:blipFill>
        <p:spPr>
          <a:xfrm>
            <a:off x="6096000" y="2003891"/>
            <a:ext cx="5373924" cy="2540400"/>
          </a:xfrm>
          <a:prstGeom prst="rect">
            <a:avLst/>
          </a:prstGeom>
        </p:spPr>
      </p:pic>
      <p:sp>
        <p:nvSpPr>
          <p:cNvPr id="17" name="文本框 16">
            <a:extLst>
              <a:ext uri="{FF2B5EF4-FFF2-40B4-BE49-F238E27FC236}">
                <a16:creationId xmlns:a16="http://schemas.microsoft.com/office/drawing/2014/main" id="{0E477749-7552-73F1-E9D4-6B39D4AD2B7D}"/>
              </a:ext>
            </a:extLst>
          </p:cNvPr>
          <p:cNvSpPr txBox="1"/>
          <p:nvPr/>
        </p:nvSpPr>
        <p:spPr>
          <a:xfrm>
            <a:off x="7907556" y="4544291"/>
            <a:ext cx="2101794" cy="369332"/>
          </a:xfrm>
          <a:prstGeom prst="rect">
            <a:avLst/>
          </a:prstGeom>
          <a:noFill/>
        </p:spPr>
        <p:txBody>
          <a:bodyPr wrap="none" rtlCol="0">
            <a:spAutoFit/>
          </a:bodyPr>
          <a:lstStyle/>
          <a:p>
            <a:r>
              <a:rPr lang="en-US" altLang="zh-CN" dirty="0"/>
              <a:t>CVPR 2017 SRGAN</a:t>
            </a:r>
            <a:endParaRPr lang="zh-CN" altLang="en-US" dirty="0"/>
          </a:p>
        </p:txBody>
      </p:sp>
    </p:spTree>
    <p:extLst>
      <p:ext uri="{BB962C8B-B14F-4D97-AF65-F5344CB8AC3E}">
        <p14:creationId xmlns:p14="http://schemas.microsoft.com/office/powerpoint/2010/main" val="263064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图像量化与颜色深度</a:t>
            </a:r>
          </a:p>
        </p:txBody>
      </p:sp>
      <p:sp>
        <p:nvSpPr>
          <p:cNvPr id="8" name="内容占位符 2">
            <a:extLst>
              <a:ext uri="{FF2B5EF4-FFF2-40B4-BE49-F238E27FC236}">
                <a16:creationId xmlns:a16="http://schemas.microsoft.com/office/drawing/2014/main" id="{43C305C2-F482-2D56-CC1B-BF4A0C5675D9}"/>
              </a:ext>
            </a:extLst>
          </p:cNvPr>
          <p:cNvSpPr txBox="1">
            <a:spLocks/>
          </p:cNvSpPr>
          <p:nvPr/>
        </p:nvSpPr>
        <p:spPr>
          <a:xfrm>
            <a:off x="539497" y="1297309"/>
            <a:ext cx="5907486" cy="511263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zh-CN" altLang="en-US" sz="1800" dirty="0"/>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BEC204DB-FB10-DEC7-F910-17DBB5A40786}"/>
                  </a:ext>
                </a:extLst>
              </p:cNvPr>
              <p:cNvSpPr>
                <a:spLocks noGrp="1"/>
              </p:cNvSpPr>
              <p:nvPr>
                <p:ph sz="quarter" idx="10"/>
              </p:nvPr>
            </p:nvSpPr>
            <p:spPr>
              <a:xfrm>
                <a:off x="691897" y="1449709"/>
                <a:ext cx="5907486" cy="5112635"/>
              </a:xfrm>
            </p:spPr>
            <p:txBody>
              <a:bodyPr>
                <a:normAutofit/>
              </a:bodyPr>
              <a:lstStyle/>
              <a:p>
                <a:pPr marL="342900" indent="-342900">
                  <a:buFont typeface="Arial" panose="020B0604020202020204" pitchFamily="34" charset="0"/>
                  <a:buChar char="•"/>
                </a:pPr>
                <a:r>
                  <a:rPr lang="zh-CN" altLang="en-US" sz="1800" dirty="0"/>
                  <a:t>颜色深度描述了多少比特 </a:t>
                </a:r>
                <a:r>
                  <a:rPr lang="en-US" altLang="zh-CN" sz="1800" dirty="0"/>
                  <a:t>bit </a:t>
                </a:r>
                <a:r>
                  <a:rPr lang="zh-CN" altLang="en-US" sz="1800" dirty="0"/>
                  <a:t>显示单向素颜色。</a:t>
                </a:r>
                <a:endParaRPr lang="en-US" altLang="zh-CN" sz="1800" dirty="0"/>
              </a:p>
              <a:p>
                <a:pPr marL="342900" indent="-342900">
                  <a:buFont typeface="Arial" panose="020B0604020202020204" pitchFamily="34" charset="0"/>
                  <a:buChar char="•"/>
                </a:pPr>
                <a:r>
                  <a:rPr lang="zh-CN" altLang="en-US" sz="1800" dirty="0"/>
                  <a:t>如果有</a:t>
                </a:r>
                <a:r>
                  <a:rPr lang="en-US" altLang="zh-CN" sz="1800" dirty="0"/>
                  <a:t>m</a:t>
                </a:r>
                <a:r>
                  <a:rPr lang="zh-CN" altLang="en-US" sz="1800" dirty="0"/>
                  <a:t>个</a:t>
                </a:r>
                <a:r>
                  <a:rPr lang="en-US" altLang="zh-CN" sz="1800" dirty="0"/>
                  <a:t>bit </a:t>
                </a:r>
                <a:r>
                  <a:rPr lang="zh-CN" altLang="en-US" sz="1800" dirty="0"/>
                  <a:t>显示单色灰度像素，则总共可以显示</a:t>
                </a:r>
                <a14:m>
                  <m:oMath xmlns:m="http://schemas.openxmlformats.org/officeDocument/2006/math">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𝑀</m:t>
                        </m:r>
                      </m:sup>
                    </m:sSup>
                  </m:oMath>
                </a14:m>
                <a:r>
                  <a:rPr lang="zh-CN" altLang="en-US" sz="1800" dirty="0"/>
                  <a:t>个颜色。</a:t>
                </a:r>
                <a:endParaRPr lang="en-US" altLang="zh-CN" sz="1800" dirty="0"/>
              </a:p>
              <a:p>
                <a:pPr marL="342900" indent="-342900">
                  <a:buFont typeface="Arial" panose="020B0604020202020204" pitchFamily="34" charset="0"/>
                  <a:buChar char="•"/>
                </a:pPr>
                <a:r>
                  <a:rPr lang="zh-CN" altLang="en-US" sz="1800" dirty="0"/>
                  <a:t>随着</a:t>
                </a:r>
                <a:r>
                  <a:rPr lang="en-US" altLang="zh-CN" sz="1800" dirty="0"/>
                  <a:t>m </a:t>
                </a:r>
                <a:r>
                  <a:rPr lang="zh-CN" altLang="en-US" sz="1800" dirty="0"/>
                  <a:t>的增加，能够表示更多的颜色信息。</a:t>
                </a:r>
                <a:endParaRPr lang="en-US" altLang="zh-CN" sz="1800" dirty="0"/>
              </a:p>
            </p:txBody>
          </p:sp>
        </mc:Choice>
        <mc:Fallback xmlns="">
          <p:sp>
            <p:nvSpPr>
              <p:cNvPr id="10" name="内容占位符 2">
                <a:extLst>
                  <a:ext uri="{FF2B5EF4-FFF2-40B4-BE49-F238E27FC236}">
                    <a16:creationId xmlns:a16="http://schemas.microsoft.com/office/drawing/2014/main" id="{BEC204DB-FB10-DEC7-F910-17DBB5A40786}"/>
                  </a:ext>
                </a:extLst>
              </p:cNvPr>
              <p:cNvSpPr>
                <a:spLocks noGrp="1" noRot="1" noChangeAspect="1" noMove="1" noResize="1" noEditPoints="1" noAdjustHandles="1" noChangeArrowheads="1" noChangeShapeType="1" noTextEdit="1"/>
              </p:cNvSpPr>
              <p:nvPr>
                <p:ph sz="quarter" idx="10"/>
              </p:nvPr>
            </p:nvSpPr>
            <p:spPr>
              <a:xfrm>
                <a:off x="691897" y="1449709"/>
                <a:ext cx="5907486" cy="5112635"/>
              </a:xfrm>
              <a:blipFill>
                <a:blip r:embed="rId2"/>
                <a:stretch>
                  <a:fillRect l="-72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E5C9052-3268-D538-3AF0-8444C72A50F0}"/>
              </a:ext>
            </a:extLst>
          </p:cNvPr>
          <p:cNvPicPr>
            <a:picLocks noChangeAspect="1"/>
          </p:cNvPicPr>
          <p:nvPr/>
        </p:nvPicPr>
        <p:blipFill>
          <a:blip r:embed="rId3"/>
          <a:stretch>
            <a:fillRect/>
          </a:stretch>
        </p:blipFill>
        <p:spPr>
          <a:xfrm>
            <a:off x="6446983" y="2209352"/>
            <a:ext cx="5002298" cy="3288548"/>
          </a:xfrm>
          <a:prstGeom prst="rect">
            <a:avLst/>
          </a:prstGeom>
        </p:spPr>
      </p:pic>
    </p:spTree>
    <p:extLst>
      <p:ext uri="{BB962C8B-B14F-4D97-AF65-F5344CB8AC3E}">
        <p14:creationId xmlns:p14="http://schemas.microsoft.com/office/powerpoint/2010/main" val="3540787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图像质量的评价指标</a:t>
            </a:r>
            <a:r>
              <a:rPr lang="en-US" altLang="zh-CN" dirty="0"/>
              <a:t>-PSNR</a:t>
            </a:r>
            <a:endParaRPr lang="zh-CN" altLang="en-US" dirty="0"/>
          </a:p>
        </p:txBody>
      </p:sp>
      <p:sp>
        <p:nvSpPr>
          <p:cNvPr id="8" name="内容占位符 2">
            <a:extLst>
              <a:ext uri="{FF2B5EF4-FFF2-40B4-BE49-F238E27FC236}">
                <a16:creationId xmlns:a16="http://schemas.microsoft.com/office/drawing/2014/main" id="{43C305C2-F482-2D56-CC1B-BF4A0C5675D9}"/>
              </a:ext>
            </a:extLst>
          </p:cNvPr>
          <p:cNvSpPr txBox="1">
            <a:spLocks/>
          </p:cNvSpPr>
          <p:nvPr/>
        </p:nvSpPr>
        <p:spPr>
          <a:xfrm>
            <a:off x="539497" y="1297309"/>
            <a:ext cx="5907486" cy="511263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zh-CN" altLang="en-US" sz="1800" dirty="0"/>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BEC204DB-FB10-DEC7-F910-17DBB5A40786}"/>
                  </a:ext>
                </a:extLst>
              </p:cNvPr>
              <p:cNvSpPr>
                <a:spLocks noGrp="1"/>
              </p:cNvSpPr>
              <p:nvPr>
                <p:ph sz="quarter" idx="10"/>
              </p:nvPr>
            </p:nvSpPr>
            <p:spPr>
              <a:xfrm>
                <a:off x="691897" y="1449709"/>
                <a:ext cx="5907486" cy="5112635"/>
              </a:xfrm>
            </p:spPr>
            <p:txBody>
              <a:bodyPr>
                <a:normAutofit fontScale="92500"/>
              </a:bodyPr>
              <a:lstStyle/>
              <a:p>
                <a:pPr marL="342900" indent="-34290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rPr>
                      <m:t>𝑃𝑆𝑁𝑅</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m:t>
                    </m:r>
                  </m:oMath>
                </a14:m>
                <a:r>
                  <a:rPr lang="en-US" altLang="zh-CN" sz="1800" dirty="0"/>
                  <a:t>Peak Signal-to-Noise Ratio</a:t>
                </a:r>
                <a:r>
                  <a:rPr lang="zh-CN" altLang="en-US" sz="1800" dirty="0"/>
                  <a:t>）峰值信噪比。用于衡量两张图像之间的差异。例如原图像与处理过后的图像（量化，超分辨率，压缩等）。</a:t>
                </a:r>
                <a:endParaRPr lang="en-US" altLang="zh-CN" sz="1800" dirty="0"/>
              </a:p>
              <a:p>
                <a:pPr marL="342900" indent="-342900">
                  <a:buFont typeface="Arial" panose="020B0604020202020204" pitchFamily="34" charset="0"/>
                  <a:buChar char="•"/>
                </a:pPr>
                <a:r>
                  <a:rPr lang="zh-CN" altLang="en-US" sz="1800" dirty="0"/>
                  <a:t>公式为：</a:t>
                </a:r>
                <a:endParaRPr lang="en-US" altLang="zh-CN" sz="1800" dirty="0"/>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𝑃𝑆𝑁𝑅</m:t>
                      </m:r>
                      <m:r>
                        <a:rPr lang="en-US" altLang="zh-CN" sz="1800" b="0" i="1" smtClean="0">
                          <a:latin typeface="Cambria Math" panose="02040503050406030204" pitchFamily="18" charset="0"/>
                        </a:rPr>
                        <m:t>=10∗</m:t>
                      </m:r>
                      <m:func>
                        <m:funcPr>
                          <m:ctrlPr>
                            <a:rPr lang="en-US" altLang="zh-CN" sz="1800" b="0" i="1" smtClean="0">
                              <a:latin typeface="Cambria Math" panose="02040503050406030204" pitchFamily="18" charset="0"/>
                            </a:rPr>
                          </m:ctrlPr>
                        </m:funcPr>
                        <m:fName>
                          <m:sSub>
                            <m:sSubPr>
                              <m:ctrlPr>
                                <a:rPr lang="en-US" altLang="zh-CN" sz="1800" b="0" i="1" smtClean="0">
                                  <a:latin typeface="Cambria Math" panose="02040503050406030204" pitchFamily="18" charset="0"/>
                                </a:rPr>
                              </m:ctrlPr>
                            </m:sSubPr>
                            <m:e>
                              <m:r>
                                <m:rPr>
                                  <m:sty m:val="p"/>
                                </m:rPr>
                                <a:rPr lang="en-US" altLang="zh-CN" sz="1800" i="0">
                                  <a:latin typeface="Cambria Math" panose="02040503050406030204" pitchFamily="18" charset="0"/>
                                </a:rPr>
                                <m:t>log</m:t>
                              </m:r>
                            </m:e>
                            <m:sub>
                              <m:r>
                                <a:rPr lang="en-US" altLang="zh-CN" sz="1800" b="0" i="1" smtClean="0">
                                  <a:latin typeface="Cambria Math" panose="02040503050406030204" pitchFamily="18" charset="0"/>
                                </a:rPr>
                                <m:t>10</m:t>
                              </m:r>
                            </m:sub>
                          </m:sSub>
                        </m:fName>
                        <m:e>
                          <m:f>
                            <m:fPr>
                              <m:ctrlPr>
                                <a:rPr lang="en-US" altLang="zh-CN" sz="1800" b="0" i="1" smtClean="0">
                                  <a:latin typeface="Cambria Math" panose="02040503050406030204" pitchFamily="18" charset="0"/>
                                </a:rPr>
                              </m:ctrlPr>
                            </m:fPr>
                            <m:num>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𝑛</m:t>
                                          </m:r>
                                        </m:sup>
                                      </m:sSup>
                                      <m:r>
                                        <a:rPr lang="en-US" altLang="zh-CN" sz="1800" b="0" i="1" smtClean="0">
                                          <a:latin typeface="Cambria Math" panose="02040503050406030204" pitchFamily="18" charset="0"/>
                                        </a:rPr>
                                        <m:t>−1</m:t>
                                      </m:r>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𝑀𝑆𝐸</m:t>
                              </m:r>
                            </m:den>
                          </m:f>
                        </m:e>
                      </m:func>
                    </m:oMath>
                  </m:oMathPara>
                </a14:m>
                <a:endParaRPr lang="en-US" altLang="zh-CN" sz="1800" dirty="0"/>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𝑀𝑆𝐸</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𝑗</m:t>
                                          </m:r>
                                        </m:sub>
                                      </m:sSub>
                                    </m:e>
                                  </m:d>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𝑃</m:t>
                                      </m:r>
                                    </m:e>
                                    <m:sup>
                                      <m:r>
                                        <a:rPr lang="en-US" altLang="zh-CN" sz="1800" b="0" i="1" smtClean="0">
                                          <a:latin typeface="Cambria Math" panose="02040503050406030204" pitchFamily="18" charset="0"/>
                                        </a:rPr>
                                        <m:t>′</m:t>
                                      </m:r>
                                    </m:sup>
                                  </m:sSup>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𝑗</m:t>
                                          </m:r>
                                        </m:sub>
                                      </m:sSub>
                                    </m:e>
                                  </m:d>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𝑁</m:t>
                          </m:r>
                        </m:den>
                      </m:f>
                    </m:oMath>
                  </m:oMathPara>
                </a14:m>
                <a:endParaRPr lang="en-US" altLang="zh-CN" sz="1800" dirty="0"/>
              </a:p>
              <a:p>
                <a:pPr marL="285750"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rPr>
                      <m:t>𝑃𝑆𝑁𝑅</m:t>
                    </m:r>
                    <m:r>
                      <a:rPr lang="zh-CN" altLang="en-US" sz="1800" i="1">
                        <a:latin typeface="Cambria Math" panose="02040503050406030204" pitchFamily="18" charset="0"/>
                      </a:rPr>
                      <m:t>单位</m:t>
                    </m:r>
                  </m:oMath>
                </a14:m>
                <a:r>
                  <a:rPr lang="zh-CN" altLang="en-US" sz="1800" dirty="0"/>
                  <a:t>是</a:t>
                </a:r>
                <a14:m>
                  <m:oMath xmlns:m="http://schemas.openxmlformats.org/officeDocument/2006/math">
                    <m:r>
                      <a:rPr lang="en-US" altLang="zh-CN" sz="1800" b="0" i="1" dirty="0" smtClean="0">
                        <a:latin typeface="Cambria Math" panose="02040503050406030204" pitchFamily="18" charset="0"/>
                      </a:rPr>
                      <m:t>𝑑𝐵</m:t>
                    </m:r>
                    <m:r>
                      <a:rPr lang="en-US" altLang="zh-CN" sz="1800" b="0" i="1" dirty="0" smtClean="0">
                        <a:latin typeface="Cambria Math" panose="02040503050406030204" pitchFamily="18" charset="0"/>
                      </a:rPr>
                      <m:t>.</m:t>
                    </m:r>
                  </m:oMath>
                </a14:m>
                <a:r>
                  <a:rPr lang="en-US" altLang="zh-CN" sz="1800" dirty="0"/>
                  <a:t> </a:t>
                </a:r>
                <a14:m>
                  <m:oMath xmlns:m="http://schemas.openxmlformats.org/officeDocument/2006/math">
                    <m:r>
                      <a:rPr lang="en-US" altLang="zh-CN" sz="1800" b="0" i="1" dirty="0" smtClean="0">
                        <a:latin typeface="Cambria Math" panose="02040503050406030204" pitchFamily="18" charset="0"/>
                      </a:rPr>
                      <m:t>𝑛</m:t>
                    </m:r>
                  </m:oMath>
                </a14:m>
                <a:r>
                  <a:rPr lang="en-US" altLang="zh-CN" sz="1800" dirty="0"/>
                  <a:t> </a:t>
                </a:r>
                <a:r>
                  <a:rPr lang="zh-CN" altLang="en-US" sz="1800" dirty="0"/>
                  <a:t>代表颜色深度，</a:t>
                </a:r>
                <a14:m>
                  <m:oMath xmlns:m="http://schemas.openxmlformats.org/officeDocument/2006/math">
                    <m:r>
                      <a:rPr lang="en-US" altLang="zh-CN" sz="1800" b="0" i="1" smtClean="0">
                        <a:latin typeface="Cambria Math" panose="02040503050406030204" pitchFamily="18" charset="0"/>
                      </a:rPr>
                      <m:t>𝑁</m:t>
                    </m:r>
                  </m:oMath>
                </a14:m>
                <a:r>
                  <a:rPr lang="zh-CN" altLang="en-US" sz="1800" dirty="0"/>
                  <a:t>为图片总像素个数</a:t>
                </a:r>
                <a:endParaRPr lang="en-US" altLang="zh-CN" sz="1800" dirty="0"/>
              </a:p>
            </p:txBody>
          </p:sp>
        </mc:Choice>
        <mc:Fallback xmlns="">
          <p:sp>
            <p:nvSpPr>
              <p:cNvPr id="10" name="内容占位符 2">
                <a:extLst>
                  <a:ext uri="{FF2B5EF4-FFF2-40B4-BE49-F238E27FC236}">
                    <a16:creationId xmlns:a16="http://schemas.microsoft.com/office/drawing/2014/main" id="{BEC204DB-FB10-DEC7-F910-17DBB5A40786}"/>
                  </a:ext>
                </a:extLst>
              </p:cNvPr>
              <p:cNvSpPr>
                <a:spLocks noGrp="1" noRot="1" noChangeAspect="1" noMove="1" noResize="1" noEditPoints="1" noAdjustHandles="1" noChangeArrowheads="1" noChangeShapeType="1" noTextEdit="1"/>
              </p:cNvSpPr>
              <p:nvPr>
                <p:ph sz="quarter" idx="10"/>
              </p:nvPr>
            </p:nvSpPr>
            <p:spPr>
              <a:xfrm>
                <a:off x="691897" y="1449709"/>
                <a:ext cx="5907486" cy="5112635"/>
              </a:xfrm>
              <a:blipFill>
                <a:blip r:embed="rId2"/>
                <a:stretch>
                  <a:fillRect l="-51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004F99C-04B9-BD6E-BF48-4E6A2DE67EB3}"/>
              </a:ext>
            </a:extLst>
          </p:cNvPr>
          <p:cNvPicPr>
            <a:picLocks noChangeAspect="1"/>
          </p:cNvPicPr>
          <p:nvPr/>
        </p:nvPicPr>
        <p:blipFill>
          <a:blip r:embed="rId3"/>
          <a:stretch>
            <a:fillRect/>
          </a:stretch>
        </p:blipFill>
        <p:spPr>
          <a:xfrm>
            <a:off x="6751782" y="1422998"/>
            <a:ext cx="4625065" cy="2571488"/>
          </a:xfrm>
          <a:prstGeom prst="rect">
            <a:avLst/>
          </a:prstGeom>
        </p:spPr>
      </p:pic>
      <p:pic>
        <p:nvPicPr>
          <p:cNvPr id="7" name="图片 6">
            <a:extLst>
              <a:ext uri="{FF2B5EF4-FFF2-40B4-BE49-F238E27FC236}">
                <a16:creationId xmlns:a16="http://schemas.microsoft.com/office/drawing/2014/main" id="{AD5E0292-3BB3-E8C5-A370-36FCFADFBB6A}"/>
              </a:ext>
            </a:extLst>
          </p:cNvPr>
          <p:cNvPicPr>
            <a:picLocks noChangeAspect="1"/>
          </p:cNvPicPr>
          <p:nvPr/>
        </p:nvPicPr>
        <p:blipFill>
          <a:blip r:embed="rId4"/>
          <a:stretch>
            <a:fillRect/>
          </a:stretch>
        </p:blipFill>
        <p:spPr>
          <a:xfrm>
            <a:off x="6751781" y="4058654"/>
            <a:ext cx="4625065" cy="2577605"/>
          </a:xfrm>
          <a:prstGeom prst="rect">
            <a:avLst/>
          </a:prstGeom>
        </p:spPr>
      </p:pic>
    </p:spTree>
    <p:extLst>
      <p:ext uri="{BB962C8B-B14F-4D97-AF65-F5344CB8AC3E}">
        <p14:creationId xmlns:p14="http://schemas.microsoft.com/office/powerpoint/2010/main" val="3072827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图像的表示</a:t>
            </a:r>
            <a:r>
              <a:rPr lang="en-US" altLang="zh-CN" dirty="0"/>
              <a:t>-</a:t>
            </a:r>
            <a:r>
              <a:rPr lang="zh-CN" altLang="en-US" dirty="0"/>
              <a:t>像素间的关系</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7" y="1435607"/>
            <a:ext cx="11079848" cy="4641920"/>
          </a:xfrm>
        </p:spPr>
        <p:txBody>
          <a:bodyPr>
            <a:normAutofit/>
          </a:bodyPr>
          <a:lstStyle/>
          <a:p>
            <a:pPr marL="342900" indent="-342900">
              <a:buFont typeface="Arial" panose="020B0604020202020204" pitchFamily="34" charset="0"/>
              <a:buChar char="•"/>
            </a:pPr>
            <a:r>
              <a:rPr lang="zh-CN" altLang="en-US" sz="2000" dirty="0"/>
              <a:t>邻域</a:t>
            </a:r>
            <a:r>
              <a:rPr lang="en-US" altLang="zh-CN" sz="2000" dirty="0"/>
              <a:t>-</a:t>
            </a:r>
            <a:r>
              <a:rPr lang="zh-CN" altLang="en-US" sz="2000" dirty="0"/>
              <a:t>描述像素的邻接关系，仅考虑像素间的空间关系。</a:t>
            </a:r>
            <a:endParaRPr lang="en-US" altLang="zh-CN" sz="2000" dirty="0"/>
          </a:p>
          <a:p>
            <a:pPr marL="342900" indent="-342900">
              <a:buFont typeface="Arial" panose="020B0604020202020204" pitchFamily="34" charset="0"/>
              <a:buChar char="•"/>
            </a:pPr>
            <a:r>
              <a:rPr lang="zh-CN" altLang="en-US" sz="2000" dirty="0"/>
              <a:t>连接：空间上相邻且像素灰度值相似</a:t>
            </a:r>
            <a:endParaRPr lang="en-US" altLang="zh-CN" sz="2000" dirty="0"/>
          </a:p>
          <a:p>
            <a:pPr marL="342900" indent="-342900">
              <a:buFont typeface="Arial" panose="020B0604020202020204" pitchFamily="34" charset="0"/>
              <a:buChar char="•"/>
            </a:pPr>
            <a:r>
              <a:rPr lang="zh-CN" altLang="en-US" sz="2000" dirty="0"/>
              <a:t>连通性：反应两个像素的空间关系。</a:t>
            </a:r>
            <a:endParaRPr lang="en-US" altLang="zh-CN" sz="2000" dirty="0"/>
          </a:p>
          <a:p>
            <a:pPr marL="342900" indent="-342900">
              <a:buFont typeface="Arial" panose="020B0604020202020204" pitchFamily="34" charset="0"/>
              <a:buChar char="•"/>
            </a:pPr>
            <a:r>
              <a:rPr lang="zh-CN" altLang="en-US" sz="2000" dirty="0"/>
              <a:t>距离度量：像素间的距离</a:t>
            </a:r>
            <a:endParaRPr lang="en-US" altLang="zh-CN" sz="2000" dirty="0"/>
          </a:p>
        </p:txBody>
      </p:sp>
    </p:spTree>
    <p:extLst>
      <p:ext uri="{BB962C8B-B14F-4D97-AF65-F5344CB8AC3E}">
        <p14:creationId xmlns:p14="http://schemas.microsoft.com/office/powerpoint/2010/main" val="613997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像素间的关系</a:t>
            </a:r>
            <a:r>
              <a:rPr lang="en-US" altLang="zh-CN" dirty="0"/>
              <a:t>-</a:t>
            </a:r>
            <a:r>
              <a:rPr lang="zh-CN" altLang="en-US" dirty="0"/>
              <a:t>邻域关系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351725"/>
                <a:ext cx="10996721" cy="1151468"/>
              </a:xfrm>
            </p:spPr>
            <p:txBody>
              <a:bodyPr>
                <a:normAutofit fontScale="92500" lnSpcReduction="20000"/>
              </a:bodyPr>
              <a:lstStyle/>
              <a:p>
                <a:pPr marL="342900" indent="-342900">
                  <a:lnSpc>
                    <a:spcPct val="120000"/>
                  </a:lnSpc>
                  <a:buFont typeface="Arial" panose="020B0604020202020204" pitchFamily="34" charset="0"/>
                  <a:buChar char="•"/>
                </a:pPr>
                <a:r>
                  <a:rPr lang="zh-CN" altLang="en-US" sz="1800" dirty="0"/>
                  <a:t>邻域</a:t>
                </a:r>
                <a:r>
                  <a:rPr lang="en-US" altLang="zh-CN" sz="1800" dirty="0"/>
                  <a:t>-</a:t>
                </a:r>
                <a:r>
                  <a:rPr lang="zh-CN" altLang="en-US" sz="1800" dirty="0"/>
                  <a:t>描述像素的邻接关系，仅考虑像素间的空间关系。</a:t>
                </a:r>
                <a:endParaRPr lang="en-US" altLang="zh-CN" sz="1800" dirty="0"/>
              </a:p>
              <a:p>
                <a:pPr marL="342900" indent="-342900">
                  <a:lnSpc>
                    <a:spcPct val="120000"/>
                  </a:lnSpc>
                  <a:buFont typeface="Arial" panose="020B0604020202020204" pitchFamily="34" charset="0"/>
                  <a:buChar char="•"/>
                </a:pPr>
                <a:r>
                  <a:rPr lang="zh-CN" altLang="en-US" sz="1800" dirty="0"/>
                  <a:t>位于坐标</a:t>
                </a:r>
                <a14:m>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zh-CN" altLang="en-US" sz="1800" dirty="0"/>
                  <a:t>处的像素 </a:t>
                </a:r>
                <a:r>
                  <a:rPr lang="en-US" altLang="zh-CN" sz="1800" dirty="0"/>
                  <a:t>p </a:t>
                </a:r>
                <a:r>
                  <a:rPr lang="zh-CN" altLang="en-US" sz="1800" dirty="0"/>
                  <a:t>有</a:t>
                </a:r>
                <a:r>
                  <a:rPr lang="en-US" altLang="zh-CN" sz="1800" dirty="0"/>
                  <a:t>4</a:t>
                </a:r>
                <a:r>
                  <a:rPr lang="zh-CN" altLang="en-US" sz="1800" dirty="0"/>
                  <a:t>个水平和垂直相邻像素，其坐标为</a:t>
                </a:r>
                <a:r>
                  <a:rPr lang="en-US" altLang="zh-CN" sz="1800" dirty="0"/>
                  <a:t> </a:t>
                </a:r>
                <a14:m>
                  <m:oMath xmlns:m="http://schemas.openxmlformats.org/officeDocument/2006/math">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oMath>
                </a14:m>
                <a:r>
                  <a:rPr lang="zh-CN" altLang="en-US" sz="1800" dirty="0"/>
                  <a:t>。这组像素称为</a:t>
                </a:r>
                <a:r>
                  <a:rPr lang="en-US" altLang="zh-CN" sz="1800" dirty="0"/>
                  <a:t>p</a:t>
                </a:r>
                <a:r>
                  <a:rPr lang="zh-CN" altLang="en-US" sz="1800" dirty="0"/>
                  <a:t>的</a:t>
                </a:r>
                <a:r>
                  <a:rPr lang="en-US" altLang="zh-CN" sz="1800" dirty="0"/>
                  <a:t>4</a:t>
                </a:r>
                <a:r>
                  <a:rPr lang="zh-CN" altLang="en-US" sz="1800" dirty="0"/>
                  <a:t>邻域，用 </a:t>
                </a:r>
                <a14:m>
                  <m:oMath xmlns:m="http://schemas.openxmlformats.org/officeDocument/2006/math">
                    <m:sSub>
                      <m:sSubPr>
                        <m:ctrlPr>
                          <a:rPr lang="en-US" altLang="zh-CN" sz="1800" b="0" i="1" dirty="0" smtClean="0">
                            <a:latin typeface="Cambria Math" panose="02040503050406030204" pitchFamily="18" charset="0"/>
                          </a:rPr>
                        </m:ctrlPr>
                      </m:sSubPr>
                      <m:e>
                        <m:r>
                          <m:rPr>
                            <m:sty m:val="p"/>
                          </m:rPr>
                          <a:rPr lang="en-US" altLang="zh-CN" sz="1800" i="1" dirty="0">
                            <a:latin typeface="Cambria Math" panose="02040503050406030204" pitchFamily="18" charset="0"/>
                          </a:rPr>
                          <m:t>N</m:t>
                        </m:r>
                      </m:e>
                      <m:sub>
                        <m:r>
                          <a:rPr lang="en-US" altLang="zh-CN" sz="1800" b="0" i="1" dirty="0" smtClean="0">
                            <a:latin typeface="Cambria Math" panose="02040503050406030204" pitchFamily="18" charset="0"/>
                          </a:rPr>
                          <m:t>4</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𝑝</m:t>
                    </m:r>
                    <m:r>
                      <a:rPr lang="en-US" altLang="zh-CN" sz="1800" b="0" i="1" dirty="0" smtClean="0">
                        <a:latin typeface="Cambria Math" panose="02040503050406030204" pitchFamily="18" charset="0"/>
                      </a:rPr>
                      <m:t>)</m:t>
                    </m:r>
                  </m:oMath>
                </a14:m>
                <a:r>
                  <a:rPr lang="zh-CN" altLang="en-US" sz="1800" dirty="0"/>
                  <a:t> 表示。 </a:t>
                </a:r>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351725"/>
                <a:ext cx="10996721" cy="1151468"/>
              </a:xfrm>
              <a:blipFill>
                <a:blip r:embed="rId2"/>
                <a:stretch>
                  <a:fillRect l="-222" t="-2116" b="-68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FF57A43-708E-B12F-7134-EBA036B7C7CE}"/>
              </a:ext>
            </a:extLst>
          </p:cNvPr>
          <p:cNvPicPr>
            <a:picLocks noChangeAspect="1"/>
          </p:cNvPicPr>
          <p:nvPr/>
        </p:nvPicPr>
        <p:blipFill>
          <a:blip r:embed="rId3"/>
          <a:stretch>
            <a:fillRect/>
          </a:stretch>
        </p:blipFill>
        <p:spPr>
          <a:xfrm>
            <a:off x="5459235" y="2426293"/>
            <a:ext cx="1236951" cy="1067506"/>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C289E020-0F5F-C323-F179-713E02B441D1}"/>
                  </a:ext>
                </a:extLst>
              </p:cNvPr>
              <p:cNvSpPr txBox="1">
                <a:spLocks/>
              </p:cNvSpPr>
              <p:nvPr/>
            </p:nvSpPr>
            <p:spPr>
              <a:xfrm>
                <a:off x="521207" y="3435371"/>
                <a:ext cx="10996721" cy="52717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1800" dirty="0"/>
                  <a:t>P </a:t>
                </a:r>
                <a:r>
                  <a:rPr lang="zh-CN" altLang="en-US" sz="1800" dirty="0"/>
                  <a:t>的</a:t>
                </a:r>
                <a:r>
                  <a:rPr lang="en-US" altLang="zh-CN" sz="1800" dirty="0"/>
                  <a:t>4</a:t>
                </a:r>
                <a:r>
                  <a:rPr lang="zh-CN" altLang="en-US" sz="1800" dirty="0"/>
                  <a:t>个对角相邻像素的坐标是 </a:t>
                </a:r>
                <a14:m>
                  <m:oMath xmlns:m="http://schemas.openxmlformats.org/officeDocument/2006/math">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e>
                    </m:d>
                  </m:oMath>
                </a14:m>
                <a:r>
                  <a:rPr lang="zh-CN" altLang="en-US" sz="1800" dirty="0"/>
                  <a:t>。用</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𝐷</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oMath>
                </a14:m>
                <a:r>
                  <a:rPr lang="zh-CN" altLang="en-US" sz="1800" dirty="0"/>
                  <a:t> 表示。</a:t>
                </a:r>
              </a:p>
            </p:txBody>
          </p:sp>
        </mc:Choice>
        <mc:Fallback xmlns="">
          <p:sp>
            <p:nvSpPr>
              <p:cNvPr id="6" name="内容占位符 2">
                <a:extLst>
                  <a:ext uri="{FF2B5EF4-FFF2-40B4-BE49-F238E27FC236}">
                    <a16:creationId xmlns:a16="http://schemas.microsoft.com/office/drawing/2014/main" id="{C289E020-0F5F-C323-F179-713E02B441D1}"/>
                  </a:ext>
                </a:extLst>
              </p:cNvPr>
              <p:cNvSpPr txBox="1">
                <a:spLocks noRot="1" noChangeAspect="1" noMove="1" noResize="1" noEditPoints="1" noAdjustHandles="1" noChangeArrowheads="1" noChangeShapeType="1" noTextEdit="1"/>
              </p:cNvSpPr>
              <p:nvPr/>
            </p:nvSpPr>
            <p:spPr>
              <a:xfrm>
                <a:off x="521207" y="3435371"/>
                <a:ext cx="10996721" cy="527179"/>
              </a:xfrm>
              <a:prstGeom prst="rect">
                <a:avLst/>
              </a:prstGeom>
              <a:blipFill>
                <a:blip r:embed="rId4"/>
                <a:stretch>
                  <a:fillRect l="-333" r="-2550" b="-581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7AAB5DD-D59D-C8CB-C1EA-2F660FDCFC7C}"/>
              </a:ext>
            </a:extLst>
          </p:cNvPr>
          <p:cNvPicPr>
            <a:picLocks noChangeAspect="1"/>
          </p:cNvPicPr>
          <p:nvPr/>
        </p:nvPicPr>
        <p:blipFill>
          <a:blip r:embed="rId5"/>
          <a:stretch>
            <a:fillRect/>
          </a:stretch>
        </p:blipFill>
        <p:spPr>
          <a:xfrm>
            <a:off x="5459235" y="4049235"/>
            <a:ext cx="1236951" cy="1144180"/>
          </a:xfrm>
          <a:prstGeom prst="rect">
            <a:avLst/>
          </a:prstGeom>
        </p:spPr>
      </p:pic>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58616F62-735B-F1A1-7268-05B8B2D87304}"/>
                  </a:ext>
                </a:extLst>
              </p:cNvPr>
              <p:cNvSpPr txBox="1">
                <a:spLocks/>
              </p:cNvSpPr>
              <p:nvPr/>
            </p:nvSpPr>
            <p:spPr>
              <a:xfrm>
                <a:off x="579349" y="5085061"/>
                <a:ext cx="10996721" cy="52717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𝑁</m:t>
                        </m:r>
                      </m:e>
                      <m:sub>
                        <m:r>
                          <a:rPr lang="en-US" altLang="zh-CN" sz="1800" b="0" i="1" dirty="0" smtClean="0">
                            <a:latin typeface="Cambria Math" panose="02040503050406030204" pitchFamily="18" charset="0"/>
                          </a:rPr>
                          <m:t>4</m:t>
                        </m:r>
                      </m:sub>
                    </m:sSub>
                    <m:d>
                      <m:dPr>
                        <m:ctrlPr>
                          <a:rPr lang="en-US" altLang="zh-CN" sz="1800" b="0" i="1" dirty="0" smtClean="0">
                            <a:latin typeface="Cambria Math" panose="02040503050406030204" pitchFamily="18" charset="0"/>
                          </a:rPr>
                        </m:ctrlPr>
                      </m:dPr>
                      <m:e>
                        <m:r>
                          <m:rPr>
                            <m:sty m:val="p"/>
                          </m:rPr>
                          <a:rPr lang="en-US" altLang="zh-CN" sz="1800" i="1" dirty="0">
                            <a:latin typeface="Cambria Math" panose="02040503050406030204" pitchFamily="18" charset="0"/>
                          </a:rPr>
                          <m:t>p</m:t>
                        </m:r>
                      </m:e>
                    </m:d>
                    <m:r>
                      <a:rPr lang="en-US" altLang="zh-CN" sz="1800" b="0" i="1" dirty="0" smtClean="0">
                        <a:latin typeface="Cambria Math" panose="02040503050406030204" pitchFamily="18" charset="0"/>
                        <a:ea typeface="Cambria Math" panose="02040503050406030204" pitchFamily="18" charset="0"/>
                      </a:rPr>
                      <m:t>∪</m:t>
                    </m:r>
                    <m:sSub>
                      <m:sSubPr>
                        <m:ctrlPr>
                          <a:rPr lang="en-US" altLang="zh-CN" sz="1800" b="0" i="1" dirty="0" smtClean="0">
                            <a:latin typeface="Cambria Math" panose="02040503050406030204" pitchFamily="18" charset="0"/>
                            <a:ea typeface="Cambria Math" panose="02040503050406030204" pitchFamily="18" charset="0"/>
                          </a:rPr>
                        </m:ctrlPr>
                      </m:sSubPr>
                      <m:e>
                        <m:r>
                          <a:rPr lang="en-US" altLang="zh-CN" sz="1800" b="0" i="1" dirty="0" smtClean="0">
                            <a:latin typeface="Cambria Math" panose="02040503050406030204" pitchFamily="18" charset="0"/>
                            <a:ea typeface="Cambria Math" panose="02040503050406030204" pitchFamily="18" charset="0"/>
                          </a:rPr>
                          <m:t>𝑁</m:t>
                        </m:r>
                      </m:e>
                      <m:sub>
                        <m:r>
                          <a:rPr lang="en-US" altLang="zh-CN" sz="1800" b="0" i="1" dirty="0" smtClean="0">
                            <a:latin typeface="Cambria Math" panose="02040503050406030204" pitchFamily="18" charset="0"/>
                            <a:ea typeface="Cambria Math" panose="02040503050406030204" pitchFamily="18" charset="0"/>
                          </a:rPr>
                          <m:t>𝐷</m:t>
                        </m:r>
                      </m:sub>
                    </m:sSub>
                    <m:d>
                      <m:dPr>
                        <m:ctrlPr>
                          <a:rPr lang="en-US" altLang="zh-CN" sz="1800" b="0" i="1" dirty="0" smtClean="0">
                            <a:latin typeface="Cambria Math" panose="02040503050406030204" pitchFamily="18" charset="0"/>
                            <a:ea typeface="Cambria Math" panose="02040503050406030204" pitchFamily="18" charset="0"/>
                          </a:rPr>
                        </m:ctrlPr>
                      </m:dPr>
                      <m:e>
                        <m:r>
                          <a:rPr lang="en-US" altLang="zh-CN" sz="1800" b="0" i="1" dirty="0" smtClean="0">
                            <a:latin typeface="Cambria Math" panose="02040503050406030204" pitchFamily="18" charset="0"/>
                            <a:ea typeface="Cambria Math" panose="02040503050406030204" pitchFamily="18" charset="0"/>
                          </a:rPr>
                          <m:t>𝑝</m:t>
                        </m:r>
                      </m:e>
                    </m:d>
                    <m:r>
                      <a:rPr lang="en-US" altLang="zh-CN" sz="1800" b="0" i="1" dirty="0" smtClean="0">
                        <a:latin typeface="Cambria Math" panose="02040503050406030204" pitchFamily="18" charset="0"/>
                        <a:ea typeface="Cambria Math" panose="02040503050406030204" pitchFamily="18" charset="0"/>
                      </a:rPr>
                      <m:t>=</m:t>
                    </m:r>
                    <m:sSub>
                      <m:sSubPr>
                        <m:ctrlPr>
                          <a:rPr lang="en-US" altLang="zh-CN" sz="1800" b="0" i="1" dirty="0" smtClean="0">
                            <a:latin typeface="Cambria Math" panose="02040503050406030204" pitchFamily="18" charset="0"/>
                            <a:ea typeface="Cambria Math" panose="02040503050406030204" pitchFamily="18" charset="0"/>
                          </a:rPr>
                        </m:ctrlPr>
                      </m:sSubPr>
                      <m:e>
                        <m:r>
                          <a:rPr lang="en-US" altLang="zh-CN" sz="1800" b="0" i="1" dirty="0" smtClean="0">
                            <a:latin typeface="Cambria Math" panose="02040503050406030204" pitchFamily="18" charset="0"/>
                            <a:ea typeface="Cambria Math" panose="02040503050406030204" pitchFamily="18" charset="0"/>
                          </a:rPr>
                          <m:t>𝑁</m:t>
                        </m:r>
                      </m:e>
                      <m:sub>
                        <m:r>
                          <a:rPr lang="en-US" altLang="zh-CN" sz="1800" b="0" i="1" dirty="0" smtClean="0">
                            <a:latin typeface="Cambria Math" panose="02040503050406030204" pitchFamily="18" charset="0"/>
                            <a:ea typeface="Cambria Math" panose="02040503050406030204" pitchFamily="18" charset="0"/>
                          </a:rPr>
                          <m:t>8</m:t>
                        </m:r>
                      </m:sub>
                    </m:sSub>
                    <m:r>
                      <a:rPr lang="en-US" altLang="zh-CN" sz="1800" b="0" i="1" dirty="0" smtClean="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ea typeface="Cambria Math" panose="02040503050406030204" pitchFamily="18" charset="0"/>
                      </a:rPr>
                      <m:t>𝑝</m:t>
                    </m:r>
                    <m:r>
                      <a:rPr lang="en-US" altLang="zh-CN" sz="1800" b="0" i="1" dirty="0" smtClean="0">
                        <a:latin typeface="Cambria Math" panose="02040503050406030204" pitchFamily="18" charset="0"/>
                        <a:ea typeface="Cambria Math" panose="02040503050406030204" pitchFamily="18" charset="0"/>
                      </a:rPr>
                      <m:t>)。</m:t>
                    </m:r>
                  </m:oMath>
                </a14:m>
                <a:r>
                  <a:rPr lang="zh-CN" altLang="en-US" sz="1800" dirty="0"/>
                  <a:t>称为</a:t>
                </a:r>
                <a:r>
                  <a:rPr lang="en-US" altLang="zh-CN" sz="1800" dirty="0"/>
                  <a:t>p</a:t>
                </a:r>
                <a:r>
                  <a:rPr lang="zh-CN" altLang="en-US" sz="1800" dirty="0"/>
                  <a:t>的</a:t>
                </a:r>
                <a:r>
                  <a:rPr lang="en-US" altLang="zh-CN" sz="1800" dirty="0"/>
                  <a:t>8</a:t>
                </a:r>
                <a:r>
                  <a:rPr lang="zh-CN" altLang="en-US" sz="1800" dirty="0"/>
                  <a:t>邻域。</a:t>
                </a:r>
              </a:p>
            </p:txBody>
          </p:sp>
        </mc:Choice>
        <mc:Fallback xmlns="">
          <p:sp>
            <p:nvSpPr>
              <p:cNvPr id="9" name="内容占位符 2">
                <a:extLst>
                  <a:ext uri="{FF2B5EF4-FFF2-40B4-BE49-F238E27FC236}">
                    <a16:creationId xmlns:a16="http://schemas.microsoft.com/office/drawing/2014/main" id="{58616F62-735B-F1A1-7268-05B8B2D87304}"/>
                  </a:ext>
                </a:extLst>
              </p:cNvPr>
              <p:cNvSpPr txBox="1">
                <a:spLocks noRot="1" noChangeAspect="1" noMove="1" noResize="1" noEditPoints="1" noAdjustHandles="1" noChangeArrowheads="1" noChangeShapeType="1" noTextEdit="1"/>
              </p:cNvSpPr>
              <p:nvPr/>
            </p:nvSpPr>
            <p:spPr>
              <a:xfrm>
                <a:off x="579349" y="5085061"/>
                <a:ext cx="10996721" cy="527179"/>
              </a:xfrm>
              <a:prstGeom prst="rect">
                <a:avLst/>
              </a:prstGeom>
              <a:blipFill>
                <a:blip r:embed="rId6"/>
                <a:stretch>
                  <a:fillRect l="-333" b="-459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46190B1-951B-154F-7010-47EB056A55FA}"/>
              </a:ext>
            </a:extLst>
          </p:cNvPr>
          <p:cNvPicPr>
            <a:picLocks noChangeAspect="1"/>
          </p:cNvPicPr>
          <p:nvPr/>
        </p:nvPicPr>
        <p:blipFill>
          <a:blip r:embed="rId7"/>
          <a:stretch>
            <a:fillRect/>
          </a:stretch>
        </p:blipFill>
        <p:spPr>
          <a:xfrm>
            <a:off x="5459235" y="5413302"/>
            <a:ext cx="1236952" cy="1134529"/>
          </a:xfrm>
          <a:prstGeom prst="rect">
            <a:avLst/>
          </a:prstGeom>
        </p:spPr>
      </p:pic>
    </p:spTree>
    <p:extLst>
      <p:ext uri="{BB962C8B-B14F-4D97-AF65-F5344CB8AC3E}">
        <p14:creationId xmlns:p14="http://schemas.microsoft.com/office/powerpoint/2010/main" val="2928081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像素间的关系</a:t>
            </a:r>
            <a:r>
              <a:rPr lang="en-US" altLang="zh-CN" dirty="0"/>
              <a:t>-</a:t>
            </a:r>
            <a:r>
              <a:rPr lang="zh-CN" altLang="en-US" sz="2800" dirty="0"/>
              <a:t>连接</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6" y="1297310"/>
                <a:ext cx="10996721" cy="855010"/>
              </a:xfrm>
            </p:spPr>
            <p:txBody>
              <a:bodyPr>
                <a:normAutofit fontScale="92500" lnSpcReduction="10000"/>
              </a:bodyPr>
              <a:lstStyle/>
              <a:p>
                <a:pPr marL="342900" indent="-342900">
                  <a:lnSpc>
                    <a:spcPct val="100000"/>
                  </a:lnSpc>
                  <a:buFont typeface="Arial" panose="020B0604020202020204" pitchFamily="34" charset="0"/>
                  <a:buChar char="•"/>
                </a:pPr>
                <a:r>
                  <a:rPr lang="zh-CN" altLang="en-US" sz="1800" dirty="0"/>
                  <a:t>连接：空间上相邻且像素灰度值相似，假设图片为二值图像，即 </a:t>
                </a:r>
                <a14:m>
                  <m:oMath xmlns:m="http://schemas.openxmlformats.org/officeDocument/2006/math">
                    <m:r>
                      <a:rPr lang="en-US" altLang="zh-CN" sz="1800" b="0" i="1" smtClean="0">
                        <a:latin typeface="Cambria Math" panose="02040503050406030204" pitchFamily="18" charset="0"/>
                      </a:rPr>
                      <m:t>𝑉</m:t>
                    </m:r>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1</m:t>
                        </m:r>
                      </m:e>
                    </m:d>
                  </m:oMath>
                </a14:m>
                <a:r>
                  <a:rPr lang="zh-CN" altLang="en-US" sz="1800" dirty="0"/>
                  <a:t>。</a:t>
                </a:r>
                <a:endParaRPr lang="en-US" altLang="zh-CN" sz="1800" dirty="0"/>
              </a:p>
              <a:p>
                <a:pPr marL="342900" indent="-342900">
                  <a:lnSpc>
                    <a:spcPct val="100000"/>
                  </a:lnSpc>
                  <a:buFont typeface="Arial" panose="020B0604020202020204" pitchFamily="34" charset="0"/>
                  <a:buChar char="•"/>
                </a:pPr>
                <a:r>
                  <a:rPr lang="en-US" altLang="zh-CN" sz="1800" dirty="0"/>
                  <a:t>4-</a:t>
                </a:r>
                <a:r>
                  <a:rPr lang="zh-CN" altLang="en-US" sz="1800" dirty="0"/>
                  <a:t>连接，即 </a:t>
                </a:r>
                <a14:m>
                  <m:oMath xmlns:m="http://schemas.openxmlformats.org/officeDocument/2006/math">
                    <m:r>
                      <a:rPr lang="en-US" altLang="zh-CN" sz="1800" b="0" i="1" smtClean="0">
                        <a:latin typeface="Cambria Math" panose="02040503050406030204" pitchFamily="18" charset="0"/>
                      </a:rPr>
                      <m:t>𝑞</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4</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oMath>
                </a14:m>
                <a:r>
                  <a:rPr lang="en-US" altLang="zh-CN" sz="1800" dirty="0"/>
                  <a:t>,</a:t>
                </a:r>
                <a:r>
                  <a:rPr lang="zh-CN" altLang="en-US" sz="1800" dirty="0"/>
                  <a:t>并且像素 </a:t>
                </a:r>
                <a:r>
                  <a:rPr lang="en-US" altLang="zh-CN" sz="1800" dirty="0"/>
                  <a:t>p </a:t>
                </a:r>
                <a:r>
                  <a:rPr lang="zh-CN" altLang="en-US" sz="1800" dirty="0"/>
                  <a:t>和 </a:t>
                </a:r>
                <a:r>
                  <a:rPr lang="en-US" altLang="zh-CN" sz="1800" dirty="0"/>
                  <a:t>q </a:t>
                </a:r>
                <a:r>
                  <a:rPr lang="zh-CN" altLang="en-US" sz="1800" dirty="0"/>
                  <a:t>都在集合 </a:t>
                </a:r>
                <a14:m>
                  <m:oMath xmlns:m="http://schemas.openxmlformats.org/officeDocument/2006/math">
                    <m:r>
                      <a:rPr lang="en-US" altLang="zh-CN" sz="1800" b="0" i="1" smtClean="0">
                        <a:latin typeface="Cambria Math" panose="02040503050406030204" pitchFamily="18" charset="0"/>
                      </a:rPr>
                      <m:t>𝑉</m:t>
                    </m:r>
                  </m:oMath>
                </a14:m>
                <a:r>
                  <a:rPr lang="en-US" altLang="zh-CN" sz="1800" dirty="0"/>
                  <a:t> </a:t>
                </a:r>
                <a:r>
                  <a:rPr lang="zh-CN" altLang="en-US" sz="1800" dirty="0"/>
                  <a:t>中</a:t>
                </a:r>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6" y="1297310"/>
                <a:ext cx="10996721" cy="855010"/>
              </a:xfrm>
              <a:blipFill>
                <a:blip r:embed="rId2"/>
                <a:stretch>
                  <a:fillRect l="-277" t="-5714" b="-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C289E020-0F5F-C323-F179-713E02B441D1}"/>
                  </a:ext>
                </a:extLst>
              </p:cNvPr>
              <p:cNvSpPr txBox="1">
                <a:spLocks/>
              </p:cNvSpPr>
              <p:nvPr/>
            </p:nvSpPr>
            <p:spPr>
              <a:xfrm>
                <a:off x="539496" y="3403624"/>
                <a:ext cx="10996721" cy="52717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1800" dirty="0"/>
                  <a:t>8-</a:t>
                </a:r>
                <a:r>
                  <a:rPr lang="zh-CN" altLang="en-US" sz="1800" dirty="0"/>
                  <a:t>连接</a:t>
                </a:r>
                <a:r>
                  <a:rPr lang="en-US" altLang="zh-CN" sz="1800" dirty="0"/>
                  <a:t>, </a:t>
                </a:r>
                <a:r>
                  <a:rPr lang="zh-CN" altLang="en-US" sz="1800" dirty="0"/>
                  <a:t>即</a:t>
                </a:r>
                <a14:m>
                  <m:oMath xmlns:m="http://schemas.openxmlformats.org/officeDocument/2006/math">
                    <m:r>
                      <a:rPr lang="en-US" altLang="zh-CN" sz="1800" b="0" i="1" smtClean="0">
                        <a:latin typeface="Cambria Math" panose="02040503050406030204" pitchFamily="18" charset="0"/>
                      </a:rPr>
                      <m:t>𝑞</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8</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oMath>
                </a14:m>
                <a:r>
                  <a:rPr lang="zh-CN" altLang="en-US" sz="1800" dirty="0"/>
                  <a:t>，且像素</a:t>
                </a:r>
                <a:r>
                  <a:rPr lang="en-US" altLang="zh-CN" sz="1800" dirty="0"/>
                  <a:t>p</a:t>
                </a:r>
                <a:r>
                  <a:rPr lang="zh-CN" altLang="en-US" sz="1800" dirty="0"/>
                  <a:t>和</a:t>
                </a:r>
                <a:r>
                  <a:rPr lang="en-US" altLang="zh-CN" sz="1800" dirty="0"/>
                  <a:t>q</a:t>
                </a:r>
                <a:r>
                  <a:rPr lang="zh-CN" altLang="en-US" sz="1800" dirty="0"/>
                  <a:t>都在集合 </a:t>
                </a:r>
                <a14:m>
                  <m:oMath xmlns:m="http://schemas.openxmlformats.org/officeDocument/2006/math">
                    <m:r>
                      <a:rPr lang="en-US" altLang="zh-CN" sz="1800" i="1">
                        <a:latin typeface="Cambria Math" panose="02040503050406030204" pitchFamily="18" charset="0"/>
                      </a:rPr>
                      <m:t>𝑉</m:t>
                    </m:r>
                  </m:oMath>
                </a14:m>
                <a:r>
                  <a:rPr lang="en-US" altLang="zh-CN" sz="1800" dirty="0"/>
                  <a:t> </a:t>
                </a:r>
                <a:r>
                  <a:rPr lang="zh-CN" altLang="en-US" sz="1800" dirty="0"/>
                  <a:t>中。</a:t>
                </a:r>
                <a:r>
                  <a:rPr lang="en-US" altLang="zh-CN" sz="1800" dirty="0"/>
                  <a:t>P</a:t>
                </a:r>
                <a:r>
                  <a:rPr lang="zh-CN" altLang="en-US" sz="1800" dirty="0"/>
                  <a:t>画错了吧</a:t>
                </a:r>
              </a:p>
            </p:txBody>
          </p:sp>
        </mc:Choice>
        <mc:Fallback xmlns="">
          <p:sp>
            <p:nvSpPr>
              <p:cNvPr id="6" name="内容占位符 2">
                <a:extLst>
                  <a:ext uri="{FF2B5EF4-FFF2-40B4-BE49-F238E27FC236}">
                    <a16:creationId xmlns:a16="http://schemas.microsoft.com/office/drawing/2014/main" id="{C289E020-0F5F-C323-F179-713E02B441D1}"/>
                  </a:ext>
                </a:extLst>
              </p:cNvPr>
              <p:cNvSpPr txBox="1">
                <a:spLocks noRot="1" noChangeAspect="1" noMove="1" noResize="1" noEditPoints="1" noAdjustHandles="1" noChangeArrowheads="1" noChangeShapeType="1" noTextEdit="1"/>
              </p:cNvSpPr>
              <p:nvPr/>
            </p:nvSpPr>
            <p:spPr>
              <a:xfrm>
                <a:off x="539496" y="3403624"/>
                <a:ext cx="10996721" cy="527179"/>
              </a:xfrm>
              <a:prstGeom prst="rect">
                <a:avLst/>
              </a:prstGeom>
              <a:blipFill>
                <a:blip r:embed="rId3"/>
                <a:stretch>
                  <a:fillRect l="-388" b="-45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58616F62-735B-F1A1-7268-05B8B2D87304}"/>
                  </a:ext>
                </a:extLst>
              </p:cNvPr>
              <p:cNvSpPr txBox="1">
                <a:spLocks/>
              </p:cNvSpPr>
              <p:nvPr/>
            </p:nvSpPr>
            <p:spPr>
              <a:xfrm>
                <a:off x="597638" y="5030466"/>
                <a:ext cx="10996721" cy="52717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14:m>
                  <m:oMath xmlns:m="http://schemas.openxmlformats.org/officeDocument/2006/math">
                    <m:r>
                      <m:rPr>
                        <m:sty m:val="p"/>
                      </m:rPr>
                      <a:rPr lang="en-US" altLang="zh-CN" sz="1800" b="0" i="1" dirty="0" smtClean="0">
                        <a:latin typeface="Cambria Math" panose="02040503050406030204" pitchFamily="18" charset="0"/>
                      </a:rPr>
                      <m:t>M</m:t>
                    </m:r>
                  </m:oMath>
                </a14:m>
                <a:r>
                  <a:rPr lang="en-US" altLang="zh-CN" sz="1800" dirty="0"/>
                  <a:t>-</a:t>
                </a:r>
                <a:r>
                  <a:rPr lang="zh-CN" altLang="en-US" sz="1800" dirty="0"/>
                  <a:t>连接（混合连接），</a:t>
                </a:r>
                <a14:m>
                  <m:oMath xmlns:m="http://schemas.openxmlformats.org/officeDocument/2006/math">
                    <m:r>
                      <a:rPr lang="en-US" altLang="zh-CN" sz="1800" b="0" i="1" smtClean="0">
                        <a:latin typeface="Cambria Math" panose="02040503050406030204" pitchFamily="18" charset="0"/>
                      </a:rPr>
                      <m:t>𝑞</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4</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zh-CN" altLang="en-US" sz="1800" i="1">
                        <a:latin typeface="Cambria Math" panose="02040503050406030204" pitchFamily="18" charset="0"/>
                      </a:rPr>
                      <m:t>或者</m:t>
                    </m:r>
                  </m:oMath>
                </a14:m>
                <a:r>
                  <a:rPr lang="zh-CN" altLang="en-US" sz="1800" dirty="0"/>
                  <a:t> </a:t>
                </a:r>
                <a14:m>
                  <m:oMath xmlns:m="http://schemas.openxmlformats.org/officeDocument/2006/math">
                    <m:r>
                      <a:rPr lang="en-US" altLang="zh-CN" sz="1800" b="0" i="1" dirty="0" smtClean="0">
                        <a:latin typeface="Cambria Math" panose="02040503050406030204" pitchFamily="18" charset="0"/>
                      </a:rPr>
                      <m:t>𝑞</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𝑁</m:t>
                        </m:r>
                      </m:e>
                      <m:sub>
                        <m:r>
                          <a:rPr lang="en-US" altLang="zh-CN" sz="1800" b="0" i="1" dirty="0" smtClean="0">
                            <a:latin typeface="Cambria Math" panose="02040503050406030204" pitchFamily="18" charset="0"/>
                          </a:rPr>
                          <m:t>𝐷</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𝑝</m:t>
                    </m:r>
                    <m:r>
                      <a:rPr lang="en-US" altLang="zh-CN" sz="1800" b="0" i="1" dirty="0" smtClean="0">
                        <a:latin typeface="Cambria Math" panose="02040503050406030204" pitchFamily="18" charset="0"/>
                      </a:rPr>
                      <m:t>)</m:t>
                    </m:r>
                    <m:r>
                      <a:rPr lang="zh-CN" altLang="en-US" sz="1800" i="1" dirty="0">
                        <a:latin typeface="Cambria Math" panose="02040503050406030204" pitchFamily="18" charset="0"/>
                      </a:rPr>
                      <m:t>且</m:t>
                    </m:r>
                  </m:oMath>
                </a14:m>
                <a:r>
                  <a:rPr lang="zh-CN" altLang="en-US" sz="1800" dirty="0"/>
                  <a:t> </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𝑁</m:t>
                        </m:r>
                      </m:e>
                      <m:sub>
                        <m:r>
                          <a:rPr lang="en-US" altLang="zh-CN" sz="1800" b="0" i="1" dirty="0" smtClean="0">
                            <a:latin typeface="Cambria Math" panose="02040503050406030204" pitchFamily="18" charset="0"/>
                          </a:rPr>
                          <m:t>4</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𝑝</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ea typeface="Cambria Math" panose="02040503050406030204" pitchFamily="18" charset="0"/>
                          </a:rPr>
                        </m:ctrlPr>
                      </m:sSubPr>
                      <m:e>
                        <m:r>
                          <a:rPr lang="en-US" altLang="zh-CN" sz="1800" b="0" i="1" dirty="0" smtClean="0">
                            <a:latin typeface="Cambria Math" panose="02040503050406030204" pitchFamily="18" charset="0"/>
                            <a:ea typeface="Cambria Math" panose="02040503050406030204" pitchFamily="18" charset="0"/>
                          </a:rPr>
                          <m:t>𝑁</m:t>
                        </m:r>
                      </m:e>
                      <m:sub>
                        <m:r>
                          <a:rPr lang="en-US" altLang="zh-CN" sz="1800" b="0" i="1" dirty="0" smtClean="0">
                            <a:latin typeface="Cambria Math" panose="02040503050406030204" pitchFamily="18" charset="0"/>
                            <a:ea typeface="Cambria Math" panose="02040503050406030204" pitchFamily="18" charset="0"/>
                          </a:rPr>
                          <m:t>4</m:t>
                        </m:r>
                      </m:sub>
                    </m:sSub>
                    <m:d>
                      <m:dPr>
                        <m:ctrlPr>
                          <a:rPr lang="en-US" altLang="zh-CN" sz="1800" b="0" i="1" dirty="0" smtClean="0">
                            <a:latin typeface="Cambria Math" panose="02040503050406030204" pitchFamily="18" charset="0"/>
                            <a:ea typeface="Cambria Math" panose="02040503050406030204" pitchFamily="18" charset="0"/>
                          </a:rPr>
                        </m:ctrlPr>
                      </m:dPr>
                      <m:e>
                        <m:r>
                          <a:rPr lang="en-US" altLang="zh-CN" sz="1800" b="0" i="1" dirty="0" smtClean="0">
                            <a:latin typeface="Cambria Math" panose="02040503050406030204" pitchFamily="18" charset="0"/>
                            <a:ea typeface="Cambria Math" panose="02040503050406030204" pitchFamily="18" charset="0"/>
                          </a:rPr>
                          <m:t>𝑞</m:t>
                        </m:r>
                      </m:e>
                    </m:d>
                    <m:r>
                      <a:rPr lang="zh-CN" altLang="en-US" sz="1800" i="1" dirty="0">
                        <a:latin typeface="Cambria Math" panose="02040503050406030204" pitchFamily="18" charset="0"/>
                        <a:ea typeface="Cambria Math" panose="02040503050406030204" pitchFamily="18" charset="0"/>
                      </a:rPr>
                      <m:t>是</m:t>
                    </m:r>
                  </m:oMath>
                </a14:m>
                <a:r>
                  <a:rPr lang="zh-CN" altLang="en-US" sz="1800" dirty="0"/>
                  <a:t>空集；且像素</a:t>
                </a:r>
                <a:r>
                  <a:rPr lang="en-US" altLang="zh-CN" sz="1800" dirty="0"/>
                  <a:t>p</a:t>
                </a:r>
                <a:r>
                  <a:rPr lang="zh-CN" altLang="en-US" sz="1800" dirty="0"/>
                  <a:t>和</a:t>
                </a:r>
                <a:r>
                  <a:rPr lang="en-US" altLang="zh-CN" sz="1800" dirty="0"/>
                  <a:t>q</a:t>
                </a:r>
                <a:r>
                  <a:rPr lang="zh-CN" altLang="en-US" sz="1800" dirty="0"/>
                  <a:t>都在集合 </a:t>
                </a:r>
                <a14:m>
                  <m:oMath xmlns:m="http://schemas.openxmlformats.org/officeDocument/2006/math">
                    <m:r>
                      <a:rPr lang="en-US" altLang="zh-CN" sz="1800" i="1">
                        <a:latin typeface="Cambria Math" panose="02040503050406030204" pitchFamily="18" charset="0"/>
                      </a:rPr>
                      <m:t>𝑉</m:t>
                    </m:r>
                  </m:oMath>
                </a14:m>
                <a:r>
                  <a:rPr lang="en-US" altLang="zh-CN" sz="1800" dirty="0"/>
                  <a:t> </a:t>
                </a:r>
                <a:r>
                  <a:rPr lang="zh-CN" altLang="en-US" sz="1800" dirty="0"/>
                  <a:t>中</a:t>
                </a:r>
              </a:p>
            </p:txBody>
          </p:sp>
        </mc:Choice>
        <mc:Fallback xmlns="">
          <p:sp>
            <p:nvSpPr>
              <p:cNvPr id="9" name="内容占位符 2">
                <a:extLst>
                  <a:ext uri="{FF2B5EF4-FFF2-40B4-BE49-F238E27FC236}">
                    <a16:creationId xmlns:a16="http://schemas.microsoft.com/office/drawing/2014/main" id="{58616F62-735B-F1A1-7268-05B8B2D87304}"/>
                  </a:ext>
                </a:extLst>
              </p:cNvPr>
              <p:cNvSpPr txBox="1">
                <a:spLocks noRot="1" noChangeAspect="1" noMove="1" noResize="1" noEditPoints="1" noAdjustHandles="1" noChangeArrowheads="1" noChangeShapeType="1" noTextEdit="1"/>
              </p:cNvSpPr>
              <p:nvPr/>
            </p:nvSpPr>
            <p:spPr>
              <a:xfrm>
                <a:off x="597638" y="5030466"/>
                <a:ext cx="10996721" cy="527179"/>
              </a:xfrm>
              <a:prstGeom prst="rect">
                <a:avLst/>
              </a:prstGeom>
              <a:blipFill>
                <a:blip r:embed="rId4"/>
                <a:stretch>
                  <a:fillRect l="-333" b="-459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27FA947-CD5E-10BD-91E9-58E6B6F29A5F}"/>
              </a:ext>
            </a:extLst>
          </p:cNvPr>
          <p:cNvPicPr>
            <a:picLocks noChangeAspect="1"/>
          </p:cNvPicPr>
          <p:nvPr/>
        </p:nvPicPr>
        <p:blipFill>
          <a:blip r:embed="rId5"/>
          <a:stretch>
            <a:fillRect/>
          </a:stretch>
        </p:blipFill>
        <p:spPr>
          <a:xfrm>
            <a:off x="5406329" y="2185032"/>
            <a:ext cx="1379341" cy="1178990"/>
          </a:xfrm>
          <a:prstGeom prst="rect">
            <a:avLst/>
          </a:prstGeom>
        </p:spPr>
      </p:pic>
      <p:pic>
        <p:nvPicPr>
          <p:cNvPr id="12" name="图片 11">
            <a:extLst>
              <a:ext uri="{FF2B5EF4-FFF2-40B4-BE49-F238E27FC236}">
                <a16:creationId xmlns:a16="http://schemas.microsoft.com/office/drawing/2014/main" id="{F70F4B24-8AA5-0195-70B0-39D7AA9B01F1}"/>
              </a:ext>
            </a:extLst>
          </p:cNvPr>
          <p:cNvPicPr>
            <a:picLocks noChangeAspect="1"/>
          </p:cNvPicPr>
          <p:nvPr/>
        </p:nvPicPr>
        <p:blipFill>
          <a:blip r:embed="rId6"/>
          <a:stretch>
            <a:fillRect/>
          </a:stretch>
        </p:blipFill>
        <p:spPr>
          <a:xfrm>
            <a:off x="5406328" y="3767612"/>
            <a:ext cx="1379341" cy="1366369"/>
          </a:xfrm>
          <a:prstGeom prst="rect">
            <a:avLst/>
          </a:prstGeom>
        </p:spPr>
      </p:pic>
      <p:pic>
        <p:nvPicPr>
          <p:cNvPr id="14" name="图片 13">
            <a:extLst>
              <a:ext uri="{FF2B5EF4-FFF2-40B4-BE49-F238E27FC236}">
                <a16:creationId xmlns:a16="http://schemas.microsoft.com/office/drawing/2014/main" id="{4DCE94BB-5DAD-CBC1-86F2-0F466BB2CC97}"/>
              </a:ext>
            </a:extLst>
          </p:cNvPr>
          <p:cNvPicPr>
            <a:picLocks noChangeAspect="1"/>
          </p:cNvPicPr>
          <p:nvPr/>
        </p:nvPicPr>
        <p:blipFill>
          <a:blip r:embed="rId7"/>
          <a:stretch>
            <a:fillRect/>
          </a:stretch>
        </p:blipFill>
        <p:spPr>
          <a:xfrm>
            <a:off x="5386029" y="5467757"/>
            <a:ext cx="1379341" cy="1257170"/>
          </a:xfrm>
          <a:prstGeom prst="rect">
            <a:avLst/>
          </a:prstGeom>
        </p:spPr>
      </p:pic>
      <p:sp>
        <p:nvSpPr>
          <p:cNvPr id="15" name="文本框 14">
            <a:extLst>
              <a:ext uri="{FF2B5EF4-FFF2-40B4-BE49-F238E27FC236}">
                <a16:creationId xmlns:a16="http://schemas.microsoft.com/office/drawing/2014/main" id="{18916403-BD19-D3DE-3EB6-914908E2874C}"/>
              </a:ext>
            </a:extLst>
          </p:cNvPr>
          <p:cNvSpPr txBox="1"/>
          <p:nvPr/>
        </p:nvSpPr>
        <p:spPr>
          <a:xfrm>
            <a:off x="930443" y="5557645"/>
            <a:ext cx="2262158" cy="369332"/>
          </a:xfrm>
          <a:prstGeom prst="rect">
            <a:avLst/>
          </a:prstGeom>
          <a:noFill/>
        </p:spPr>
        <p:txBody>
          <a:bodyPr wrap="none" rtlCol="0">
            <a:spAutoFit/>
          </a:bodyPr>
          <a:lstStyle/>
          <a:p>
            <a:r>
              <a:rPr lang="zh-CN" altLang="en-US" dirty="0"/>
              <a:t>为了消除连通二义性</a:t>
            </a:r>
          </a:p>
        </p:txBody>
      </p:sp>
    </p:spTree>
    <p:extLst>
      <p:ext uri="{BB962C8B-B14F-4D97-AF65-F5344CB8AC3E}">
        <p14:creationId xmlns:p14="http://schemas.microsoft.com/office/powerpoint/2010/main" val="447069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像素间的关系</a:t>
            </a:r>
            <a:r>
              <a:rPr lang="en-US" altLang="zh-CN" dirty="0"/>
              <a:t>-</a:t>
            </a:r>
            <a:r>
              <a:rPr lang="zh-CN" altLang="en-US" dirty="0"/>
              <a:t>连通性</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7" y="1297309"/>
            <a:ext cx="5907486" cy="5112635"/>
          </a:xfrm>
        </p:spPr>
        <p:txBody>
          <a:bodyPr>
            <a:normAutofit/>
          </a:bodyPr>
          <a:lstStyle/>
          <a:p>
            <a:pPr marL="342900" indent="-342900">
              <a:buFont typeface="Arial" panose="020B0604020202020204" pitchFamily="34" charset="0"/>
              <a:buChar char="•"/>
            </a:pPr>
            <a:r>
              <a:rPr lang="zh-CN" altLang="en-US" sz="1800" dirty="0"/>
              <a:t>连通性：反应两个像素的空间关系。通路指像素</a:t>
            </a:r>
            <a:r>
              <a:rPr lang="en-US" altLang="zh-CN" sz="1800" dirty="0"/>
              <a:t>p</a:t>
            </a:r>
            <a:r>
              <a:rPr lang="zh-CN" altLang="en-US" sz="1800" dirty="0"/>
              <a:t>和</a:t>
            </a:r>
            <a:r>
              <a:rPr lang="en-US" altLang="zh-CN" sz="1800" dirty="0"/>
              <a:t>q</a:t>
            </a:r>
            <a:r>
              <a:rPr lang="zh-CN" altLang="en-US" sz="1800" dirty="0"/>
              <a:t>，通过连接关系，连接的路线。</a:t>
            </a:r>
            <a:endParaRPr lang="en-US" altLang="zh-CN" sz="1800" dirty="0"/>
          </a:p>
          <a:p>
            <a:pPr marL="342900" indent="-342900">
              <a:buFont typeface="Arial" panose="020B0604020202020204" pitchFamily="34" charset="0"/>
              <a:buChar char="•"/>
            </a:pPr>
            <a:r>
              <a:rPr lang="zh-CN" altLang="en-US" sz="1800" dirty="0"/>
              <a:t>种类：</a:t>
            </a:r>
            <a:r>
              <a:rPr lang="en-US" altLang="zh-CN" sz="1800" dirty="0"/>
              <a:t>4-</a:t>
            </a:r>
            <a:r>
              <a:rPr lang="zh-CN" altLang="en-US" sz="1800" dirty="0"/>
              <a:t>连通，</a:t>
            </a:r>
            <a:r>
              <a:rPr lang="en-US" altLang="zh-CN" sz="1800" dirty="0"/>
              <a:t>8-</a:t>
            </a:r>
            <a:r>
              <a:rPr lang="zh-CN" altLang="en-US" sz="1800" dirty="0"/>
              <a:t>连通，</a:t>
            </a:r>
            <a:r>
              <a:rPr lang="en-US" altLang="zh-CN" sz="1800" dirty="0"/>
              <a:t>m-</a:t>
            </a:r>
            <a:r>
              <a:rPr lang="zh-CN" altLang="en-US" sz="1800" dirty="0"/>
              <a:t>连通</a:t>
            </a:r>
            <a:endParaRPr lang="en-US" altLang="zh-CN" sz="1800" dirty="0"/>
          </a:p>
          <a:p>
            <a:pPr marL="342900" indent="-342900">
              <a:buFont typeface="Arial" panose="020B0604020202020204" pitchFamily="34" charset="0"/>
              <a:buChar char="•"/>
            </a:pPr>
            <a:r>
              <a:rPr lang="zh-CN" altLang="en-US" sz="1800" dirty="0"/>
              <a:t>实例：像素 </a:t>
            </a:r>
            <a:r>
              <a:rPr lang="en-US" altLang="zh-CN" sz="1800" dirty="0"/>
              <a:t>s </a:t>
            </a:r>
            <a:r>
              <a:rPr lang="zh-CN" altLang="en-US" sz="1800" dirty="0"/>
              <a:t>和 </a:t>
            </a:r>
            <a:r>
              <a:rPr lang="en-US" altLang="zh-CN" sz="1800" dirty="0"/>
              <a:t>t </a:t>
            </a:r>
            <a:r>
              <a:rPr lang="zh-CN" altLang="en-US" sz="1800" dirty="0"/>
              <a:t>间 （右图）</a:t>
            </a:r>
            <a:endParaRPr lang="en-US" altLang="zh-CN" sz="1800" dirty="0"/>
          </a:p>
          <a:p>
            <a:pPr marL="571500" lvl="1" indent="-342900"/>
            <a:r>
              <a:rPr lang="en-US" altLang="zh-CN" sz="1800" dirty="0"/>
              <a:t>4-</a:t>
            </a:r>
            <a:r>
              <a:rPr lang="zh-CN" altLang="en-US" sz="1800" dirty="0"/>
              <a:t>连通：不存在</a:t>
            </a:r>
            <a:endParaRPr lang="en-US" altLang="zh-CN" sz="1800" dirty="0"/>
          </a:p>
          <a:p>
            <a:pPr marL="571500" lvl="1" indent="-342900"/>
            <a:r>
              <a:rPr lang="en-US" altLang="zh-CN" sz="1800" dirty="0"/>
              <a:t>8-</a:t>
            </a:r>
            <a:r>
              <a:rPr lang="zh-CN" altLang="en-US" sz="1800" dirty="0"/>
              <a:t>连通：</a:t>
            </a:r>
            <a:r>
              <a:rPr lang="en-US" altLang="zh-CN" sz="1800" dirty="0"/>
              <a:t>2</a:t>
            </a:r>
            <a:r>
              <a:rPr lang="zh-CN" altLang="en-US" sz="1800" dirty="0"/>
              <a:t>条通路</a:t>
            </a:r>
            <a:endParaRPr lang="en-US" altLang="zh-CN" sz="1800" dirty="0"/>
          </a:p>
          <a:p>
            <a:pPr marL="571500" lvl="1" indent="-342900"/>
            <a:r>
              <a:rPr lang="en-US" altLang="zh-CN" sz="1800" dirty="0"/>
              <a:t>M-</a:t>
            </a:r>
            <a:r>
              <a:rPr lang="zh-CN" altLang="en-US" sz="1800" dirty="0"/>
              <a:t>连通：</a:t>
            </a:r>
            <a:r>
              <a:rPr lang="en-US" altLang="zh-CN" sz="1800" dirty="0"/>
              <a:t>1</a:t>
            </a:r>
            <a:r>
              <a:rPr lang="zh-CN" altLang="en-US" sz="1800" dirty="0"/>
              <a:t>条通路</a:t>
            </a:r>
            <a:endParaRPr lang="en-US" altLang="zh-CN" sz="1800" dirty="0"/>
          </a:p>
        </p:txBody>
      </p:sp>
      <p:pic>
        <p:nvPicPr>
          <p:cNvPr id="14" name="图片 13">
            <a:extLst>
              <a:ext uri="{FF2B5EF4-FFF2-40B4-BE49-F238E27FC236}">
                <a16:creationId xmlns:a16="http://schemas.microsoft.com/office/drawing/2014/main" id="{4DCE94BB-5DAD-CBC1-86F2-0F466BB2CC97}"/>
              </a:ext>
            </a:extLst>
          </p:cNvPr>
          <p:cNvPicPr>
            <a:picLocks noChangeAspect="1"/>
          </p:cNvPicPr>
          <p:nvPr/>
        </p:nvPicPr>
        <p:blipFill>
          <a:blip r:embed="rId2"/>
          <a:srcRect/>
          <a:stretch/>
        </p:blipFill>
        <p:spPr>
          <a:xfrm>
            <a:off x="7398326" y="3001398"/>
            <a:ext cx="2518141" cy="1704456"/>
          </a:xfrm>
          <a:prstGeom prst="rect">
            <a:avLst/>
          </a:prstGeom>
        </p:spPr>
      </p:pic>
    </p:spTree>
    <p:extLst>
      <p:ext uri="{BB962C8B-B14F-4D97-AF65-F5344CB8AC3E}">
        <p14:creationId xmlns:p14="http://schemas.microsoft.com/office/powerpoint/2010/main" val="36667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像素间的关系</a:t>
            </a:r>
            <a:r>
              <a:rPr lang="en-US" altLang="zh-CN" dirty="0"/>
              <a:t>-</a:t>
            </a:r>
            <a:r>
              <a:rPr lang="zh-CN" altLang="en-US" sz="2800" dirty="0"/>
              <a:t>距离度量</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7" y="1297309"/>
                <a:ext cx="5907486" cy="5112635"/>
              </a:xfrm>
            </p:spPr>
            <p:txBody>
              <a:bodyPr>
                <a:normAutofit/>
              </a:bodyPr>
              <a:lstStyle/>
              <a:p>
                <a:pPr marL="342900" indent="-342900">
                  <a:buFont typeface="Arial" panose="020B0604020202020204" pitchFamily="34" charset="0"/>
                  <a:buChar char="•"/>
                </a:pPr>
                <a:r>
                  <a:rPr lang="zh-CN" altLang="en-US" sz="1800" dirty="0"/>
                  <a:t>假设像素 </a:t>
                </a:r>
                <a14:m>
                  <m:oMath xmlns:m="http://schemas.openxmlformats.org/officeDocument/2006/math">
                    <m:r>
                      <m:rPr>
                        <m:sty m:val="p"/>
                      </m:rPr>
                      <a:rPr lang="en-US" altLang="zh-CN" sz="1800" i="1" dirty="0">
                        <a:latin typeface="Cambria Math" panose="02040503050406030204" pitchFamily="18" charset="0"/>
                      </a:rPr>
                      <m:t>p</m:t>
                    </m:r>
                  </m:oMath>
                </a14:m>
                <a:r>
                  <a:rPr lang="en-US" altLang="zh-CN" sz="1800" dirty="0"/>
                  <a:t> </a:t>
                </a:r>
                <a:r>
                  <a:rPr lang="zh-CN" altLang="en-US" sz="1800" dirty="0"/>
                  <a:t>和 </a:t>
                </a:r>
                <a14:m>
                  <m:oMath xmlns:m="http://schemas.openxmlformats.org/officeDocument/2006/math">
                    <m:r>
                      <m:rPr>
                        <m:sty m:val="p"/>
                      </m:rPr>
                      <a:rPr lang="en-US" altLang="zh-CN" sz="1800" i="1" dirty="0">
                        <a:latin typeface="Cambria Math" panose="02040503050406030204" pitchFamily="18" charset="0"/>
                      </a:rPr>
                      <m:t>q</m:t>
                    </m:r>
                  </m:oMath>
                </a14:m>
                <a:r>
                  <a:rPr lang="en-US" altLang="zh-CN" sz="1800" dirty="0"/>
                  <a:t> </a:t>
                </a:r>
                <a:r>
                  <a:rPr lang="zh-CN" altLang="en-US" sz="1800" dirty="0"/>
                  <a:t>的坐标分别为 </a:t>
                </a:r>
                <a14:m>
                  <m:oMath xmlns:m="http://schemas.openxmlformats.org/officeDocument/2006/math">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oMath>
                </a14:m>
                <a:r>
                  <a:rPr lang="zh-CN" altLang="en-US" sz="1800" dirty="0"/>
                  <a:t>。</a:t>
                </a:r>
                <a:endParaRPr lang="en-US" altLang="zh-CN" sz="1800" dirty="0"/>
              </a:p>
              <a:p>
                <a:pPr marL="342900" indent="-342900">
                  <a:buFont typeface="Arial" panose="020B0604020202020204" pitchFamily="34" charset="0"/>
                  <a:buChar char="•"/>
                </a:pPr>
                <a:r>
                  <a:rPr lang="zh-CN" altLang="en-US" sz="1800" dirty="0"/>
                  <a:t>欧几里得距离：</a:t>
                </a:r>
                <a:endParaRPr lang="en-US" altLang="zh-CN" sz="1800" dirty="0"/>
              </a:p>
              <a:p>
                <a:pPr lvl="1" indent="0" algn="ctr">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𝐷</m:t>
                          </m:r>
                        </m:e>
                        <m:sub>
                          <m:r>
                            <m:rPr>
                              <m:sty m:val="p"/>
                            </m:rPr>
                            <a:rPr lang="en-US" altLang="zh-CN" sz="1800" i="1">
                              <a:latin typeface="Cambria Math" panose="02040503050406030204" pitchFamily="18" charset="0"/>
                            </a:rPr>
                            <m:t>e</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𝑞</m:t>
                          </m:r>
                        </m:e>
                      </m:d>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begChr m:val="["/>
                              <m:endChr m:val="]"/>
                              <m:ctrlPr>
                                <a:rPr lang="en-US" altLang="zh-CN" sz="1800" b="0" i="1" smtClean="0">
                                  <a:latin typeface="Cambria Math" panose="02040503050406030204" pitchFamily="18" charset="0"/>
                                </a:rPr>
                              </m:ctrlPr>
                            </m:dPr>
                            <m:e>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e>
                                  </m:d>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e>
                                <m:sup>
                                  <m:r>
                                    <a:rPr lang="en-US" altLang="zh-CN" sz="1800" b="0" i="1" smtClean="0">
                                      <a:latin typeface="Cambria Math" panose="02040503050406030204" pitchFamily="18" charset="0"/>
                                    </a:rPr>
                                    <m:t>2</m:t>
                                  </m:r>
                                </m:sup>
                              </m:sSup>
                            </m:e>
                          </m:d>
                        </m:e>
                        <m:sup>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2</m:t>
                          </m:r>
                        </m:sup>
                      </m:sSup>
                    </m:oMath>
                  </m:oMathPara>
                </a14:m>
                <a:endParaRPr lang="en-US" altLang="zh-CN" sz="1800" dirty="0"/>
              </a:p>
              <a:p>
                <a:pPr marL="285750" indent="-285750">
                  <a:buFont typeface="Arial" panose="020B0604020202020204" pitchFamily="34" charset="0"/>
                  <a:buChar char="•"/>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4</m:t>
                        </m:r>
                      </m:sub>
                    </m:sSub>
                    <m:r>
                      <a:rPr lang="zh-CN" altLang="en-US" sz="1800" i="1">
                        <a:latin typeface="Cambria Math" panose="02040503050406030204" pitchFamily="18" charset="0"/>
                      </a:rPr>
                      <m:t>距离</m:t>
                    </m:r>
                  </m:oMath>
                </a14:m>
                <a:r>
                  <a:rPr lang="zh-CN" altLang="en-US" sz="1800" dirty="0"/>
                  <a:t>：</a:t>
                </a:r>
                <a:endParaRPr lang="en-US" altLang="zh-CN" sz="1800" dirty="0"/>
              </a:p>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4</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𝑞</m:t>
                          </m:r>
                        </m:e>
                      </m:d>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oMath>
                  </m:oMathPara>
                </a14:m>
                <a:endParaRPr lang="en-US" altLang="zh-CN" sz="1800" dirty="0"/>
              </a:p>
              <a:p>
                <a:pPr marL="285750" indent="-285750">
                  <a:buFont typeface="Arial" panose="020B0604020202020204" pitchFamily="34" charset="0"/>
                  <a:buChar char="•"/>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8</m:t>
                        </m:r>
                      </m:sub>
                    </m:sSub>
                    <m:r>
                      <a:rPr lang="zh-CN" altLang="en-US" sz="1800" i="1">
                        <a:latin typeface="Cambria Math" panose="02040503050406030204" pitchFamily="18" charset="0"/>
                      </a:rPr>
                      <m:t>距离</m:t>
                    </m:r>
                  </m:oMath>
                </a14:m>
                <a:r>
                  <a:rPr lang="zh-CN" altLang="en-US" sz="1800" dirty="0"/>
                  <a:t>：</a:t>
                </a:r>
                <a:endParaRPr lang="en-US" altLang="zh-CN" sz="1800" dirty="0"/>
              </a:p>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8</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𝑞</m:t>
                          </m:r>
                        </m:e>
                      </m:d>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max</m:t>
                      </m:r>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7" y="1297309"/>
                <a:ext cx="5907486" cy="5112635"/>
              </a:xfrm>
              <a:blipFill>
                <a:blip r:embed="rId2"/>
                <a:stretch>
                  <a:fillRect l="-72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8E61D6B-825D-B2F1-F0BE-51734A691E35}"/>
              </a:ext>
            </a:extLst>
          </p:cNvPr>
          <p:cNvSpPr txBox="1"/>
          <p:nvPr/>
        </p:nvSpPr>
        <p:spPr>
          <a:xfrm>
            <a:off x="5638800" y="2975810"/>
            <a:ext cx="65" cy="276999"/>
          </a:xfrm>
          <a:prstGeom prst="rect">
            <a:avLst/>
          </a:prstGeom>
          <a:noFill/>
        </p:spPr>
        <p:txBody>
          <a:bodyPr wrap="none" lIns="0" tIns="0" rIns="0" bIns="0" rtlCol="0">
            <a:spAutoFit/>
          </a:bodyPr>
          <a:lstStyle/>
          <a:p>
            <a:endParaRPr lang="zh-CN" altLang="en-US" dirty="0"/>
          </a:p>
        </p:txBody>
      </p:sp>
      <p:pic>
        <p:nvPicPr>
          <p:cNvPr id="6" name="图片 5">
            <a:extLst>
              <a:ext uri="{FF2B5EF4-FFF2-40B4-BE49-F238E27FC236}">
                <a16:creationId xmlns:a16="http://schemas.microsoft.com/office/drawing/2014/main" id="{51950572-38D7-7075-A37D-310ED04916F6}"/>
              </a:ext>
            </a:extLst>
          </p:cNvPr>
          <p:cNvPicPr>
            <a:picLocks noChangeAspect="1"/>
          </p:cNvPicPr>
          <p:nvPr/>
        </p:nvPicPr>
        <p:blipFill>
          <a:blip r:embed="rId3"/>
          <a:stretch>
            <a:fillRect/>
          </a:stretch>
        </p:blipFill>
        <p:spPr>
          <a:xfrm>
            <a:off x="6096000" y="2524125"/>
            <a:ext cx="5495925" cy="1809750"/>
          </a:xfrm>
          <a:prstGeom prst="rect">
            <a:avLst/>
          </a:prstGeom>
        </p:spPr>
      </p:pic>
    </p:spTree>
    <p:extLst>
      <p:ext uri="{BB962C8B-B14F-4D97-AF65-F5344CB8AC3E}">
        <p14:creationId xmlns:p14="http://schemas.microsoft.com/office/powerpoint/2010/main" val="410383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幂律（伽马）变换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幂律变换的基本形式为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𝑟</m:t>
                          </m:r>
                        </m:e>
                        <m:sup>
                          <m:r>
                            <a:rPr lang="zh-CN" altLang="en-US" sz="2000" b="0" i="1" dirty="0" smtClean="0">
                              <a:latin typeface="Cambria Math" panose="02040503050406030204" pitchFamily="18" charset="0"/>
                            </a:rPr>
                            <m:t>𝛾</m:t>
                          </m:r>
                        </m:sup>
                      </m:sSup>
                    </m:oMath>
                  </m:oMathPara>
                </a14:m>
                <a:endParaRPr lang="en-US" altLang="zh-CN" sz="2000" dirty="0"/>
              </a:p>
              <a:p>
                <a:pPr marL="342900" indent="-342900">
                  <a:buFont typeface="Arial" panose="020B0604020202020204" pitchFamily="34" charset="0"/>
                  <a:buChar char="•"/>
                </a:pPr>
                <a:r>
                  <a:rPr lang="en-US" altLang="zh-CN" sz="2000" dirty="0"/>
                  <a:t>gamma</a:t>
                </a:r>
                <a:r>
                  <a:rPr lang="zh-CN" altLang="en-US" sz="2000" dirty="0"/>
                  <a:t>值小于</a:t>
                </a:r>
                <a:r>
                  <a:rPr lang="en-US" altLang="zh-CN" sz="2000" dirty="0"/>
                  <a:t>1</a:t>
                </a:r>
                <a:r>
                  <a:rPr lang="zh-CN" altLang="en-US" sz="2000" dirty="0"/>
                  <a:t>时，会拉伸图像中灰度级较低的区域，同时会压缩灰度级较高的部分。</a:t>
                </a:r>
              </a:p>
              <a:p>
                <a:pPr marL="342900" indent="-342900">
                  <a:buFont typeface="Arial" panose="020B0604020202020204" pitchFamily="34" charset="0"/>
                  <a:buChar char="•"/>
                </a:pPr>
                <a:r>
                  <a:rPr lang="en-US" altLang="zh-CN" sz="2000" dirty="0"/>
                  <a:t>gamma</a:t>
                </a:r>
                <a:r>
                  <a:rPr lang="zh-CN" altLang="en-US" sz="2000" dirty="0"/>
                  <a:t>值大于</a:t>
                </a:r>
                <a:r>
                  <a:rPr lang="en-US" altLang="zh-CN" sz="2000" dirty="0"/>
                  <a:t>1</a:t>
                </a:r>
                <a:r>
                  <a:rPr lang="zh-CN" altLang="en-US" sz="2000" dirty="0"/>
                  <a:t>时，会拉伸图像中灰度级较高的区域，同时会压缩灰度级较低的部分。</a:t>
                </a:r>
                <a:endParaRPr lang="en-US" altLang="zh-CN" sz="2000" dirty="0"/>
              </a:p>
              <a:p>
                <a:pPr marL="342900" indent="-342900">
                  <a:buFont typeface="Arial" panose="020B0604020202020204" pitchFamily="34" charset="0"/>
                  <a:buChar char="•"/>
                </a:pPr>
                <a:r>
                  <a:rPr lang="zh-CN" altLang="en-US" sz="2000" dirty="0"/>
                  <a:t>可以一定程度上纠正照片曝光的问题。（过度曝光</a:t>
                </a:r>
                <a:r>
                  <a:rPr lang="en-US" altLang="zh-CN" sz="2000" dirty="0"/>
                  <a:t>/</a:t>
                </a:r>
                <a:r>
                  <a:rPr lang="zh-CN" altLang="en-US" sz="2000" dirty="0"/>
                  <a:t>欠曝光）</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972"/>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4768F7A9-E8C8-CEE1-1247-41D780ACC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324" y="1435608"/>
            <a:ext cx="3338945" cy="241903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F174F03-A2FF-D17A-A492-85DD20E9253C}"/>
              </a:ext>
            </a:extLst>
          </p:cNvPr>
          <p:cNvPicPr>
            <a:picLocks noChangeAspect="1"/>
          </p:cNvPicPr>
          <p:nvPr/>
        </p:nvPicPr>
        <p:blipFill>
          <a:blip r:embed="rId4"/>
          <a:stretch>
            <a:fillRect/>
          </a:stretch>
        </p:blipFill>
        <p:spPr>
          <a:xfrm>
            <a:off x="5586905" y="4439920"/>
            <a:ext cx="1811421" cy="1749457"/>
          </a:xfrm>
          <a:prstGeom prst="rect">
            <a:avLst/>
          </a:prstGeom>
        </p:spPr>
      </p:pic>
      <p:pic>
        <p:nvPicPr>
          <p:cNvPr id="10" name="图片 9">
            <a:extLst>
              <a:ext uri="{FF2B5EF4-FFF2-40B4-BE49-F238E27FC236}">
                <a16:creationId xmlns:a16="http://schemas.microsoft.com/office/drawing/2014/main" id="{21D58108-7335-2E5B-E2A9-2BD3D7A233E1}"/>
              </a:ext>
            </a:extLst>
          </p:cNvPr>
          <p:cNvPicPr>
            <a:picLocks noChangeAspect="1"/>
          </p:cNvPicPr>
          <p:nvPr/>
        </p:nvPicPr>
        <p:blipFill>
          <a:blip r:embed="rId5"/>
          <a:stretch>
            <a:fillRect/>
          </a:stretch>
        </p:blipFill>
        <p:spPr>
          <a:xfrm>
            <a:off x="7579930" y="4438968"/>
            <a:ext cx="1726630" cy="1730726"/>
          </a:xfrm>
          <a:prstGeom prst="rect">
            <a:avLst/>
          </a:prstGeom>
        </p:spPr>
      </p:pic>
      <p:pic>
        <p:nvPicPr>
          <p:cNvPr id="12" name="图片 11">
            <a:extLst>
              <a:ext uri="{FF2B5EF4-FFF2-40B4-BE49-F238E27FC236}">
                <a16:creationId xmlns:a16="http://schemas.microsoft.com/office/drawing/2014/main" id="{3493D556-7E4A-D0F0-965E-FAD8E8CA17CB}"/>
              </a:ext>
            </a:extLst>
          </p:cNvPr>
          <p:cNvPicPr>
            <a:picLocks noChangeAspect="1"/>
          </p:cNvPicPr>
          <p:nvPr/>
        </p:nvPicPr>
        <p:blipFill>
          <a:blip r:embed="rId6"/>
          <a:stretch>
            <a:fillRect/>
          </a:stretch>
        </p:blipFill>
        <p:spPr>
          <a:xfrm>
            <a:off x="9488164" y="4426378"/>
            <a:ext cx="1811421" cy="1755906"/>
          </a:xfrm>
          <a:prstGeom prst="rect">
            <a:avLst/>
          </a:prstGeom>
        </p:spPr>
      </p:pic>
    </p:spTree>
    <p:extLst>
      <p:ext uri="{BB962C8B-B14F-4D97-AF65-F5344CB8AC3E}">
        <p14:creationId xmlns:p14="http://schemas.microsoft.com/office/powerpoint/2010/main" val="419596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F081B-D28B-4645-4615-3EFE97359F9B}"/>
              </a:ext>
            </a:extLst>
          </p:cNvPr>
          <p:cNvSpPr>
            <a:spLocks noGrp="1"/>
          </p:cNvSpPr>
          <p:nvPr>
            <p:ph type="title"/>
          </p:nvPr>
        </p:nvSpPr>
        <p:spPr>
          <a:xfrm>
            <a:off x="3278908" y="2623129"/>
            <a:ext cx="5634183" cy="1145308"/>
          </a:xfrm>
        </p:spPr>
        <p:txBody>
          <a:bodyPr>
            <a:normAutofit/>
          </a:bodyPr>
          <a:lstStyle/>
          <a:p>
            <a:r>
              <a:rPr lang="en-US" altLang="zh-CN" dirty="0">
                <a:solidFill>
                  <a:schemeClr val="bg1"/>
                </a:solidFill>
              </a:rPr>
              <a:t>THANKS,</a:t>
            </a:r>
            <a:r>
              <a:rPr lang="zh-CN" altLang="en-US" dirty="0">
                <a:solidFill>
                  <a:schemeClr val="bg1"/>
                </a:solidFill>
              </a:rPr>
              <a:t>希望大家实验课玩的愉快！</a:t>
            </a:r>
          </a:p>
        </p:txBody>
      </p:sp>
    </p:spTree>
    <p:extLst>
      <p:ext uri="{BB962C8B-B14F-4D97-AF65-F5344CB8AC3E}">
        <p14:creationId xmlns:p14="http://schemas.microsoft.com/office/powerpoint/2010/main" val="294731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图像对比度</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图像对比度指一幅图像中明暗区域最亮的白和最暗的黑之间不同亮度层级的测量。</a:t>
            </a:r>
            <a:r>
              <a:rPr lang="zh-CN" altLang="en-US" sz="2000" dirty="0">
                <a:solidFill>
                  <a:srgbClr val="FF0000"/>
                </a:solidFill>
              </a:rPr>
              <a:t>差异范围越大，对比度越大，差异越小对比度越小</a:t>
            </a:r>
            <a:r>
              <a:rPr lang="zh-CN" altLang="en-US" sz="2000" dirty="0"/>
              <a:t>。</a:t>
            </a:r>
            <a:endParaRPr lang="en-US" altLang="zh-CN" sz="2000" dirty="0"/>
          </a:p>
        </p:txBody>
      </p:sp>
      <p:pic>
        <p:nvPicPr>
          <p:cNvPr id="6" name="图片 5">
            <a:extLst>
              <a:ext uri="{FF2B5EF4-FFF2-40B4-BE49-F238E27FC236}">
                <a16:creationId xmlns:a16="http://schemas.microsoft.com/office/drawing/2014/main" id="{4CFA7172-CA0B-6525-8D6A-16621F24D4FF}"/>
              </a:ext>
            </a:extLst>
          </p:cNvPr>
          <p:cNvPicPr>
            <a:picLocks noChangeAspect="1"/>
          </p:cNvPicPr>
          <p:nvPr/>
        </p:nvPicPr>
        <p:blipFill>
          <a:blip r:embed="rId2"/>
          <a:stretch>
            <a:fillRect/>
          </a:stretch>
        </p:blipFill>
        <p:spPr>
          <a:xfrm>
            <a:off x="6553200" y="1435608"/>
            <a:ext cx="4324350" cy="4752975"/>
          </a:xfrm>
          <a:prstGeom prst="rect">
            <a:avLst/>
          </a:prstGeom>
        </p:spPr>
      </p:pic>
    </p:spTree>
    <p:extLst>
      <p:ext uri="{BB962C8B-B14F-4D97-AF65-F5344CB8AC3E}">
        <p14:creationId xmlns:p14="http://schemas.microsoft.com/office/powerpoint/2010/main" val="184997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图像直方图是用来表示图像灰度分布情况的图像。描述了每个灰度值的像素个数。</a:t>
            </a:r>
            <a:endParaRPr lang="en-US" altLang="zh-CN" sz="2000" dirty="0"/>
          </a:p>
          <a:p>
            <a:pPr marL="342900" indent="-342900">
              <a:buFont typeface="Arial" panose="020B0604020202020204" pitchFamily="34" charset="0"/>
              <a:buChar char="•"/>
            </a:pPr>
            <a:r>
              <a:rPr lang="zh-CN" altLang="en-US" sz="2000" dirty="0"/>
              <a:t>可以更好的反应图像的明暗，对比度情况。</a:t>
            </a:r>
            <a:endParaRPr lang="en-US" altLang="zh-CN" sz="2000" dirty="0"/>
          </a:p>
          <a:p>
            <a:pPr marL="342900" indent="-342900">
              <a:buFont typeface="Arial" panose="020B0604020202020204" pitchFamily="34" charset="0"/>
              <a:buChar char="•"/>
            </a:pPr>
            <a:r>
              <a:rPr lang="zh-CN" altLang="en-US" sz="2000" dirty="0"/>
              <a:t>代码：</a:t>
            </a:r>
            <a:r>
              <a:rPr lang="en-US" altLang="zh-CN" sz="2000" dirty="0">
                <a:hlinkClick r:id="rId2" action="ppaction://hlinkfile"/>
              </a:rPr>
              <a:t>Code</a:t>
            </a:r>
            <a:endParaRPr lang="en-US" altLang="zh-CN" sz="2000" dirty="0"/>
          </a:p>
          <a:p>
            <a:pPr marL="342900" indent="-342900">
              <a:buFont typeface="Arial" panose="020B0604020202020204" pitchFamily="34" charset="0"/>
              <a:buChar char="•"/>
            </a:pPr>
            <a:endParaRPr lang="en-US" altLang="zh-CN" sz="2000" dirty="0"/>
          </a:p>
        </p:txBody>
      </p:sp>
      <p:pic>
        <p:nvPicPr>
          <p:cNvPr id="7" name="图片 6">
            <a:extLst>
              <a:ext uri="{FF2B5EF4-FFF2-40B4-BE49-F238E27FC236}">
                <a16:creationId xmlns:a16="http://schemas.microsoft.com/office/drawing/2014/main" id="{4B116F15-8761-6265-E24E-2F26683C8FD5}"/>
              </a:ext>
            </a:extLst>
          </p:cNvPr>
          <p:cNvPicPr>
            <a:picLocks noChangeAspect="1"/>
          </p:cNvPicPr>
          <p:nvPr/>
        </p:nvPicPr>
        <p:blipFill>
          <a:blip r:embed="rId3"/>
          <a:stretch>
            <a:fillRect/>
          </a:stretch>
        </p:blipFill>
        <p:spPr>
          <a:xfrm>
            <a:off x="6776719" y="3947655"/>
            <a:ext cx="3117569" cy="2183384"/>
          </a:xfrm>
          <a:prstGeom prst="rect">
            <a:avLst/>
          </a:prstGeom>
        </p:spPr>
      </p:pic>
      <p:pic>
        <p:nvPicPr>
          <p:cNvPr id="9" name="图片 8">
            <a:extLst>
              <a:ext uri="{FF2B5EF4-FFF2-40B4-BE49-F238E27FC236}">
                <a16:creationId xmlns:a16="http://schemas.microsoft.com/office/drawing/2014/main" id="{D7E94387-4196-20A3-6600-3309F5940CB4}"/>
              </a:ext>
            </a:extLst>
          </p:cNvPr>
          <p:cNvPicPr>
            <a:picLocks noChangeAspect="1"/>
          </p:cNvPicPr>
          <p:nvPr/>
        </p:nvPicPr>
        <p:blipFill>
          <a:blip r:embed="rId4"/>
          <a:stretch>
            <a:fillRect/>
          </a:stretch>
        </p:blipFill>
        <p:spPr>
          <a:xfrm>
            <a:off x="6776719" y="1471576"/>
            <a:ext cx="1910081" cy="1904479"/>
          </a:xfrm>
          <a:prstGeom prst="rect">
            <a:avLst/>
          </a:prstGeom>
        </p:spPr>
      </p:pic>
    </p:spTree>
    <p:extLst>
      <p:ext uri="{BB962C8B-B14F-4D97-AF65-F5344CB8AC3E}">
        <p14:creationId xmlns:p14="http://schemas.microsoft.com/office/powerpoint/2010/main" val="180995816"/>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DDD6289A-B149-4983-BD16-17C7F9BA4746}" vid="{D63F4E8F-BBE1-453F-A9A8-66EB479E39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{E5145BE6-5A99-421D-A9AF-DF1CAC033F12}tf10001108_win32</Template>
  <TotalTime>4323</TotalTime>
  <Words>3567</Words>
  <Application>Microsoft Office PowerPoint</Application>
  <PresentationFormat>宽屏</PresentationFormat>
  <Paragraphs>367</Paragraphs>
  <Slides>70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70</vt:i4>
      </vt:variant>
    </vt:vector>
  </HeadingPairs>
  <TitlesOfParts>
    <vt:vector size="78" baseType="lpstr">
      <vt:lpstr>Lucida Grande</vt:lpstr>
      <vt:lpstr>Microsoft YaHei UI</vt:lpstr>
      <vt:lpstr>Microsoft YaHei UI Light</vt:lpstr>
      <vt:lpstr>Arial</vt:lpstr>
      <vt:lpstr>Cambria Math</vt:lpstr>
      <vt:lpstr>Segoe UI</vt:lpstr>
      <vt:lpstr>Wingdings</vt:lpstr>
      <vt:lpstr>欢迎文档</vt:lpstr>
      <vt:lpstr>PowerPoint 演示文稿</vt:lpstr>
      <vt:lpstr>数字图像的空间域处理</vt:lpstr>
      <vt:lpstr>图像空间域处理的定义与实例</vt:lpstr>
      <vt:lpstr>灰度变换</vt:lpstr>
      <vt:lpstr>灰度变换-图像反转</vt:lpstr>
      <vt:lpstr>灰度变换-对数变换</vt:lpstr>
      <vt:lpstr>灰度变换-幂律（伽马）变换</vt:lpstr>
      <vt:lpstr>图像对比度</vt:lpstr>
      <vt:lpstr>图像直方图（Image Histogram）</vt:lpstr>
      <vt:lpstr>图像直方图归一化 Normalized</vt:lpstr>
      <vt:lpstr>图像直方图（Image Histogram）-例题</vt:lpstr>
      <vt:lpstr>分段线性变换函数</vt:lpstr>
      <vt:lpstr>直方图均衡化（Histogram equalization）</vt:lpstr>
      <vt:lpstr>直方图均衡化推导</vt:lpstr>
      <vt:lpstr>直方图均衡化推导与工程化</vt:lpstr>
      <vt:lpstr>直方图均衡化例题</vt:lpstr>
      <vt:lpstr>灰度变换-图像反转</vt:lpstr>
      <vt:lpstr>两种噪音（Noise）- 高斯白噪声</vt:lpstr>
      <vt:lpstr>如何减少高斯白噪声-重点</vt:lpstr>
      <vt:lpstr>如何减少高斯白噪声-重点</vt:lpstr>
      <vt:lpstr>两种噪音（Noise）- 椒盐噪声</vt:lpstr>
      <vt:lpstr>图像对比度与颜色直方图</vt:lpstr>
      <vt:lpstr>两种噪音（Noise）- 椒盐噪声</vt:lpstr>
      <vt:lpstr>两种噪音（Noise）- 椒盐噪声</vt:lpstr>
      <vt:lpstr>两种噪音（Noise）- 椒盐噪声</vt:lpstr>
      <vt:lpstr>两种噪音（Noise）- 椒盐噪声</vt:lpstr>
      <vt:lpstr>两种噪音（Noise）- 椒盐噪声</vt:lpstr>
      <vt:lpstr>两种噪音（Noise）- 椒盐噪声</vt:lpstr>
      <vt:lpstr>两种噪音（Noise）- 椒盐噪声</vt:lpstr>
      <vt:lpstr>数字图像处理的重要性</vt:lpstr>
      <vt:lpstr>数字图像处理的生活应用</vt:lpstr>
      <vt:lpstr>数字图像处理的工业界与学术界应用</vt:lpstr>
      <vt:lpstr>计算机视觉（Computer version）的应用</vt:lpstr>
      <vt:lpstr>计算机视觉（Computer version）的应用</vt:lpstr>
      <vt:lpstr>人类视觉模型-结构</vt:lpstr>
      <vt:lpstr>人类视觉模型-成像原理</vt:lpstr>
      <vt:lpstr>光与电磁波</vt:lpstr>
      <vt:lpstr>光与电磁波</vt:lpstr>
      <vt:lpstr>光与电磁波</vt:lpstr>
      <vt:lpstr>人眼中的色彩</vt:lpstr>
      <vt:lpstr>颜色模型</vt:lpstr>
      <vt:lpstr>颜色模型-RGB</vt:lpstr>
      <vt:lpstr>颜色模型-CMY/CMYK</vt:lpstr>
      <vt:lpstr>数字图像的感知与获取</vt:lpstr>
      <vt:lpstr>数字图像的感知与获取-采样与量化</vt:lpstr>
      <vt:lpstr>数字图像的感知与获取-采样与量化</vt:lpstr>
      <vt:lpstr>图像的表示-像素与颜色深度</vt:lpstr>
      <vt:lpstr>图像的表示</vt:lpstr>
      <vt:lpstr>图像的表示-灰度图像</vt:lpstr>
      <vt:lpstr>图像的表示-二值图像（黑白图像）</vt:lpstr>
      <vt:lpstr>图像的表示-RGB图像</vt:lpstr>
      <vt:lpstr>图像的表示-分辨率和量化</vt:lpstr>
      <vt:lpstr>图像的表示-分辨率和量化</vt:lpstr>
      <vt:lpstr>图像的表示-分辨率的测量标准</vt:lpstr>
      <vt:lpstr>图像的表示-分辨率的量化标准</vt:lpstr>
      <vt:lpstr>图像分辨率-图像插值算法</vt:lpstr>
      <vt:lpstr>最近邻插值算法</vt:lpstr>
      <vt:lpstr>双线性插值算法</vt:lpstr>
      <vt:lpstr>双线性插值算法</vt:lpstr>
      <vt:lpstr>双线性插值算法</vt:lpstr>
      <vt:lpstr>双线性插值算法</vt:lpstr>
      <vt:lpstr>深度学习的方法进行超分辨率</vt:lpstr>
      <vt:lpstr>图像量化与颜色深度</vt:lpstr>
      <vt:lpstr>图像质量的评价指标-PSNR</vt:lpstr>
      <vt:lpstr>图像的表示-像素间的关系</vt:lpstr>
      <vt:lpstr>像素间的关系-邻域关系</vt:lpstr>
      <vt:lpstr>像素间的关系-连接</vt:lpstr>
      <vt:lpstr>像素间的关系-连通性</vt:lpstr>
      <vt:lpstr>像素间的关系-距离度量</vt:lpstr>
      <vt:lpstr>THANKS,希望大家实验课玩的愉快！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叶 志鹏</dc:creator>
  <cp:keywords/>
  <cp:lastModifiedBy>叶 志鹏</cp:lastModifiedBy>
  <cp:revision>496</cp:revision>
  <dcterms:created xsi:type="dcterms:W3CDTF">2022-07-19T07:06:29Z</dcterms:created>
  <dcterms:modified xsi:type="dcterms:W3CDTF">2022-08-02T05:21:41Z</dcterms:modified>
  <cp:version/>
</cp:coreProperties>
</file>